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6283" autoAdjust="0"/>
  </p:normalViewPr>
  <p:slideViewPr>
    <p:cSldViewPr snapToGrid="0" snapToObjects="1">
      <p:cViewPr>
        <p:scale>
          <a:sx n="110" d="100"/>
          <a:sy n="110" d="100"/>
        </p:scale>
        <p:origin x="888" y="13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205" d="100"/>
          <a:sy n="205" d="100"/>
        </p:scale>
        <p:origin x="130" y="6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004E2CDC-549B-4F43-9924-ED8CD7F75496}" type="datetime1">
              <a:rPr lang="en-US" smtClean="0"/>
              <a:t>5/26/2024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03F1C8D6-156E-4551-8C57-4E056AA8CB86}" type="datetime1">
              <a:rPr lang="en-US" smtClean="0"/>
              <a:t>5/26/2024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6E299297-3173-496A-B68C-FBDF83EF515F}" type="datetime1">
              <a:rPr lang="en-US" smtClean="0"/>
              <a:t>5/26/2024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8003C93D-7EB3-4352-A05A-74DD0E3850CC}" type="datetime1">
              <a:rPr lang="en-US" smtClean="0"/>
              <a:t>5/26/2024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B72A5D2A-6DAB-4E23-90F1-05F3F01CDA23}" type="datetime1">
              <a:rPr lang="en-US" smtClean="0"/>
              <a:t>5/26/2024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1DD5766B-248A-460A-9218-1000DD04C23D}" type="datetime1">
              <a:rPr lang="en-US" smtClean="0"/>
              <a:t>5/26/2024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7D03E47D-BD68-442A-8017-8BAFA67AB2E4}" type="datetime1">
              <a:rPr lang="en-US" smtClean="0"/>
              <a:t>5/26/2024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817DBF52-085B-45DB-BEF2-8BF0CD40F369}" type="datetime1">
              <a:rPr lang="en-US" smtClean="0"/>
              <a:t>5/26/2024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F80EC072-4B7B-4A51-9BB6-873D4709027D}" type="datetime1">
              <a:rPr lang="en-US" smtClean="0"/>
              <a:t>5/26/2024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74854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90" r:id="rId7"/>
    <p:sldLayoutId id="2147483691" r:id="rId8"/>
    <p:sldLayoutId id="2147483692" r:id="rId9"/>
    <p:sldLayoutId id="2147483693" r:id="rId10"/>
    <p:sldLayoutId id="2147483694" r:id="rId11"/>
    <p:sldLayoutId id="214748369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Asad Gulib</a:t>
            </a:r>
          </a:p>
          <a:p>
            <a:r>
              <a:rPr lang="en-US" dirty="0">
                <a:solidFill>
                  <a:schemeClr val="bg2"/>
                </a:solidFill>
                <a:latin typeface="Abadi" panose="020B0604020104020204" pitchFamily="34" charset="0"/>
                <a:ea typeface="SF Pro" pitchFamily="2" charset="0"/>
                <a:cs typeface="SF Pro" pitchFamily="2" charset="0"/>
              </a:rPr>
              <a:t>05/25/2024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08138" y="1825625"/>
            <a:ext cx="8975725" cy="4351338"/>
          </a:xfrm>
          <a:prstGeom prst="rect">
            <a:avLst/>
          </a:prstGeom>
        </p:spPr>
        <p:txBody>
          <a:bodyPr/>
          <a:lstStyle/>
          <a:p>
            <a:r>
              <a:rPr lang="en-US" sz="2200" dirty="0">
                <a:solidFill>
                  <a:schemeClr val="accent3">
                    <a:lumMod val="25000"/>
                  </a:schemeClr>
                </a:solidFill>
                <a:latin typeface="Abadi" panose="020B0604020104020204" pitchFamily="34" charset="0"/>
              </a:rPr>
              <a:t>Perform exploratory data analysis (EDA) on the dataset</a:t>
            </a:r>
          </a:p>
          <a:p>
            <a:r>
              <a:rPr lang="en-US" sz="2200" dirty="0">
                <a:solidFill>
                  <a:schemeClr val="accent3">
                    <a:lumMod val="25000"/>
                  </a:schemeClr>
                </a:solidFill>
                <a:latin typeface="Abadi" panose="020B0604020104020204" pitchFamily="34" charset="0"/>
              </a:rPr>
              <a:t>Calculate number of launches at each site, number of occurrence at each orbits</a:t>
            </a:r>
          </a:p>
          <a:p>
            <a:r>
              <a:rPr lang="en-US" sz="2200" dirty="0">
                <a:solidFill>
                  <a:schemeClr val="accent3">
                    <a:lumMod val="25000"/>
                  </a:schemeClr>
                </a:solidFill>
                <a:latin typeface="Abadi" panose="020B0604020104020204" pitchFamily="34" charset="0"/>
              </a:rPr>
              <a:t>Create landing outcome label and export the results to CSV.</a:t>
            </a:r>
          </a:p>
          <a:p>
            <a:r>
              <a:rPr lang="en-US" sz="2200" dirty="0">
                <a:solidFill>
                  <a:schemeClr val="accent3">
                    <a:lumMod val="25000"/>
                  </a:schemeClr>
                </a:solidFill>
                <a:latin typeface="Abadi" panose="020B0604020104020204" pitchFamily="34" charset="0"/>
              </a:rPr>
              <a:t>GitHub URL</a:t>
            </a:r>
          </a:p>
          <a:p>
            <a:pPr marL="0" indent="0">
              <a:buNone/>
            </a:pPr>
            <a:r>
              <a:rPr lang="en-US" sz="2200" dirty="0">
                <a:solidFill>
                  <a:schemeClr val="accent3">
                    <a:lumMod val="25000"/>
                  </a:schemeClr>
                </a:solidFill>
              </a:rPr>
              <a:t>https://github.com/gulib/Coursera-Capstone-Project/blob/main/spacex%20landing%20prediction-Data%20wrangling.ipynb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169" y="1555659"/>
            <a:ext cx="9745663" cy="4351338"/>
          </a:xfrm>
          <a:prstGeom prst="rect">
            <a:avLst/>
          </a:prstGeom>
        </p:spPr>
        <p:txBody>
          <a:bodyPr lIns="91440" tIns="45720" rIns="91440" bIns="45720" anchor="t"/>
          <a:lstStyle/>
          <a:p>
            <a:pPr marL="0" indent="0">
              <a:lnSpc>
                <a:spcPct val="100000"/>
              </a:lnSpc>
              <a:spcBef>
                <a:spcPts val="1400"/>
              </a:spcBef>
              <a:buNone/>
            </a:pPr>
            <a:r>
              <a:rPr lang="en-US" sz="2200" b="1" u="sng" dirty="0">
                <a:solidFill>
                  <a:schemeClr val="accent3">
                    <a:lumMod val="25000"/>
                  </a:schemeClr>
                </a:solidFill>
                <a:latin typeface="Abadi"/>
              </a:rPr>
              <a:t>Charts</a:t>
            </a:r>
          </a:p>
          <a:p>
            <a:pPr>
              <a:lnSpc>
                <a:spcPct val="100000"/>
              </a:lnSpc>
              <a:spcBef>
                <a:spcPts val="1400"/>
              </a:spcBef>
            </a:pPr>
            <a:r>
              <a:rPr lang="en-US" sz="2200" dirty="0">
                <a:solidFill>
                  <a:schemeClr val="accent3">
                    <a:lumMod val="25000"/>
                  </a:schemeClr>
                </a:solidFill>
                <a:latin typeface="Abadi"/>
              </a:rPr>
              <a:t>Flight number vs. payload</a:t>
            </a:r>
          </a:p>
          <a:p>
            <a:pPr>
              <a:lnSpc>
                <a:spcPct val="100000"/>
              </a:lnSpc>
              <a:spcBef>
                <a:spcPts val="1400"/>
              </a:spcBef>
            </a:pPr>
            <a:r>
              <a:rPr lang="en-US" sz="2200" dirty="0">
                <a:solidFill>
                  <a:schemeClr val="accent3">
                    <a:lumMod val="25000"/>
                  </a:schemeClr>
                </a:solidFill>
                <a:latin typeface="Abadi"/>
              </a:rPr>
              <a:t>Flight number vs. launch site</a:t>
            </a:r>
          </a:p>
          <a:p>
            <a:pPr>
              <a:lnSpc>
                <a:spcPct val="100000"/>
              </a:lnSpc>
              <a:spcBef>
                <a:spcPts val="1400"/>
              </a:spcBef>
            </a:pPr>
            <a:r>
              <a:rPr lang="en-US" sz="2200" dirty="0">
                <a:solidFill>
                  <a:schemeClr val="accent3">
                    <a:lumMod val="25000"/>
                  </a:schemeClr>
                </a:solidFill>
                <a:latin typeface="Abadi"/>
              </a:rPr>
              <a:t>Payload mass vs. launch site</a:t>
            </a:r>
          </a:p>
          <a:p>
            <a:pPr>
              <a:lnSpc>
                <a:spcPct val="100000"/>
              </a:lnSpc>
              <a:spcBef>
                <a:spcPts val="1400"/>
              </a:spcBef>
            </a:pPr>
            <a:r>
              <a:rPr lang="en-US" sz="2200" dirty="0">
                <a:solidFill>
                  <a:schemeClr val="accent3">
                    <a:lumMod val="25000"/>
                  </a:schemeClr>
                </a:solidFill>
                <a:latin typeface="Abadi"/>
              </a:rPr>
              <a:t>Payload mass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solidFill>
                  <a:schemeClr val="accent3">
                    <a:lumMod val="25000"/>
                  </a:schemeClr>
                </a:solidFill>
              </a:rPr>
              <a:t>https://github.com/gulib/Coursera-Capstone-Project/blob/main/eda-data-visualization.ipynb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4129" y="137985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Queries</a:t>
            </a:r>
          </a:p>
          <a:p>
            <a:pPr>
              <a:lnSpc>
                <a:spcPct val="100000"/>
              </a:lnSpc>
              <a:spcBef>
                <a:spcPts val="1400"/>
              </a:spcBef>
            </a:pPr>
            <a:r>
              <a:rPr lang="en-US" sz="2200" dirty="0">
                <a:solidFill>
                  <a:schemeClr val="accent3">
                    <a:lumMod val="25000"/>
                  </a:schemeClr>
                </a:solidFill>
                <a:latin typeface="Abadi"/>
              </a:rPr>
              <a:t>Names of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5 records were launching site name begins with ‘CCA’</a:t>
            </a:r>
          </a:p>
          <a:p>
            <a:pPr>
              <a:lnSpc>
                <a:spcPct val="100000"/>
              </a:lnSpc>
              <a:spcBef>
                <a:spcPts val="1400"/>
              </a:spcBef>
            </a:pPr>
            <a:r>
              <a:rPr lang="en-US" sz="2200" dirty="0">
                <a:solidFill>
                  <a:schemeClr val="accent3">
                    <a:lumMod val="25000"/>
                  </a:schemeClr>
                </a:solidFill>
                <a:latin typeface="Abadi" panose="020B0604020104020204" pitchFamily="34" charset="0"/>
              </a:rPr>
              <a:t>Total payload mass carried by boosters launched by NASA</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t>https://github.com/gulib/Coursera-Capstone-Project/blob/main/eda-sql-coursera_sqllite.ipynb</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4838"/>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blue circle at NASA Johnson’s Space Center’s coordinate with a popup label.</a:t>
            </a:r>
          </a:p>
          <a:p>
            <a:pPr>
              <a:lnSpc>
                <a:spcPct val="100000"/>
              </a:lnSpc>
              <a:spcBef>
                <a:spcPts val="1400"/>
              </a:spcBef>
            </a:pPr>
            <a:r>
              <a:rPr lang="en-US" sz="2200" dirty="0">
                <a:solidFill>
                  <a:schemeClr val="accent3">
                    <a:lumMod val="25000"/>
                  </a:schemeClr>
                </a:solidFill>
                <a:latin typeface="Abadi" panose="020B0604020104020204" pitchFamily="34" charset="0"/>
              </a:rPr>
              <a:t>Added red circles at all launch site coordinates with a popup label showing its name.</a:t>
            </a:r>
          </a:p>
          <a:p>
            <a:pPr>
              <a:lnSpc>
                <a:spcPct val="100000"/>
              </a:lnSpc>
              <a:spcBef>
                <a:spcPts val="1400"/>
              </a:spcBef>
            </a:pPr>
            <a:r>
              <a:rPr lang="en-US" sz="2200" dirty="0">
                <a:solidFill>
                  <a:schemeClr val="accent3">
                    <a:lumMod val="25000"/>
                  </a:schemeClr>
                </a:solidFill>
                <a:latin typeface="Abadi" panose="020B0604020104020204" pitchFamily="34" charset="0"/>
              </a:rPr>
              <a:t>Added colored markers of successful and unsuccessful launches at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Added colored lines to show distance between a launch site and to nearest coastline, railway, highway and city.</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169" y="1416322"/>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dropdown list with launch sites that allow users to select all launch sites or a certain launch site.</a:t>
            </a:r>
          </a:p>
          <a:p>
            <a:pPr>
              <a:lnSpc>
                <a:spcPct val="100000"/>
              </a:lnSpc>
              <a:spcBef>
                <a:spcPts val="1400"/>
              </a:spcBef>
            </a:pPr>
            <a:r>
              <a:rPr lang="en-US" sz="2200" dirty="0">
                <a:solidFill>
                  <a:schemeClr val="accent3">
                    <a:lumMod val="25000"/>
                  </a:schemeClr>
                </a:solidFill>
                <a:latin typeface="Abadi" panose="020B0604020104020204" pitchFamily="34" charset="0"/>
              </a:rPr>
              <a:t>Created a Pie chat to allow user to see successful and unsuccessful launches as a percentile.</a:t>
            </a:r>
          </a:p>
          <a:p>
            <a:pPr>
              <a:lnSpc>
                <a:spcPct val="100000"/>
              </a:lnSpc>
              <a:spcBef>
                <a:spcPts val="1400"/>
              </a:spcBef>
            </a:pPr>
            <a:r>
              <a:rPr lang="en-US" sz="2200" dirty="0">
                <a:solidFill>
                  <a:schemeClr val="accent3">
                    <a:lumMod val="25000"/>
                  </a:schemeClr>
                </a:solidFill>
                <a:latin typeface="Abadi" panose="020B0604020104020204" pitchFamily="34" charset="0"/>
              </a:rPr>
              <a:t>Allow users to select payload mass range as a slider.</a:t>
            </a:r>
          </a:p>
          <a:p>
            <a:pPr>
              <a:lnSpc>
                <a:spcPct val="100000"/>
              </a:lnSpc>
              <a:spcBef>
                <a:spcPts val="1400"/>
              </a:spcBef>
            </a:pPr>
            <a:r>
              <a:rPr lang="en-US" sz="2200" dirty="0">
                <a:solidFill>
                  <a:schemeClr val="accent3">
                    <a:lumMod val="25000"/>
                  </a:schemeClr>
                </a:solidFill>
                <a:latin typeface="Abadi" panose="020B0604020104020204" pitchFamily="34" charset="0"/>
              </a:rPr>
              <a:t>Created a scatter chart showing payload vs. success rate that allow user to see the correlation.</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https://github.com/gulib/Coursera-Capstone-Project/blob/main/dash%20spacex.ipynb</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168" y="17240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support vector machine, decision tree and k nearest neighbors – this four classification models were built and compared.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https://github.com/gulib/Coursera-Capstone-Project/blob/main/SpaceX_Machine%20Learning%20Prediction_Part_5.ipynb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2E8959D0-F2F4-898D-9070-0CFC99650A5B}"/>
              </a:ext>
            </a:extLst>
          </p:cNvPr>
          <p:cNvSpPr/>
          <p:nvPr/>
        </p:nvSpPr>
        <p:spPr>
          <a:xfrm>
            <a:off x="1827170" y="2973107"/>
            <a:ext cx="2355275" cy="911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 preparation and standardization</a:t>
            </a:r>
          </a:p>
        </p:txBody>
      </p:sp>
      <p:sp>
        <p:nvSpPr>
          <p:cNvPr id="6" name="Rectangle: Rounded Corners 5">
            <a:extLst>
              <a:ext uri="{FF2B5EF4-FFF2-40B4-BE49-F238E27FC236}">
                <a16:creationId xmlns:a16="http://schemas.microsoft.com/office/drawing/2014/main" id="{6FF2E663-5ABF-EAF6-C765-CEC8401AEC45}"/>
              </a:ext>
            </a:extLst>
          </p:cNvPr>
          <p:cNvSpPr/>
          <p:nvPr/>
        </p:nvSpPr>
        <p:spPr>
          <a:xfrm>
            <a:off x="4814321" y="2973106"/>
            <a:ext cx="2355275" cy="911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Test and train each model with hyperparameters</a:t>
            </a:r>
          </a:p>
        </p:txBody>
      </p:sp>
      <p:sp>
        <p:nvSpPr>
          <p:cNvPr id="7" name="Rectangle: Rounded Corners 6">
            <a:extLst>
              <a:ext uri="{FF2B5EF4-FFF2-40B4-BE49-F238E27FC236}">
                <a16:creationId xmlns:a16="http://schemas.microsoft.com/office/drawing/2014/main" id="{AC8966AB-6152-197B-0947-56FB4EADA594}"/>
              </a:ext>
            </a:extLst>
          </p:cNvPr>
          <p:cNvSpPr/>
          <p:nvPr/>
        </p:nvSpPr>
        <p:spPr>
          <a:xfrm>
            <a:off x="7837334" y="2978895"/>
            <a:ext cx="2355275" cy="9115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Compare the results to find the best model</a:t>
            </a:r>
          </a:p>
        </p:txBody>
      </p:sp>
      <p:sp>
        <p:nvSpPr>
          <p:cNvPr id="8" name="Arrow: Right 7">
            <a:extLst>
              <a:ext uri="{FF2B5EF4-FFF2-40B4-BE49-F238E27FC236}">
                <a16:creationId xmlns:a16="http://schemas.microsoft.com/office/drawing/2014/main" id="{D398FF34-806D-E6A2-C284-6723075CDFD0}"/>
              </a:ext>
            </a:extLst>
          </p:cNvPr>
          <p:cNvSpPr/>
          <p:nvPr/>
        </p:nvSpPr>
        <p:spPr>
          <a:xfrm>
            <a:off x="4182446" y="3253379"/>
            <a:ext cx="644532" cy="327891"/>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847CDF32-91D6-CC48-645E-20EF55A723AA}"/>
              </a:ext>
            </a:extLst>
          </p:cNvPr>
          <p:cNvSpPr/>
          <p:nvPr/>
        </p:nvSpPr>
        <p:spPr>
          <a:xfrm>
            <a:off x="7169596" y="3253379"/>
            <a:ext cx="644532" cy="350982"/>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227909" y="1493828"/>
            <a:ext cx="9239793" cy="422770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4400" dirty="0">
                <a:solidFill>
                  <a:schemeClr val="accent3">
                    <a:lumMod val="25000"/>
                  </a:schemeClr>
                </a:solidFill>
                <a:latin typeface="Abadi" panose="020B0604020104020204" pitchFamily="34" charset="0"/>
              </a:rPr>
              <a:t>Exploratory data analysis results</a:t>
            </a:r>
          </a:p>
          <a:p>
            <a:pPr>
              <a:lnSpc>
                <a:spcPct val="100000"/>
              </a:lnSpc>
              <a:spcBef>
                <a:spcPts val="1400"/>
              </a:spcBef>
              <a:buFontTx/>
              <a:buChar char="-"/>
            </a:pPr>
            <a:r>
              <a:rPr lang="en-US" sz="4400" dirty="0">
                <a:solidFill>
                  <a:schemeClr val="accent3">
                    <a:lumMod val="25000"/>
                  </a:schemeClr>
                </a:solidFill>
                <a:latin typeface="Abadi" panose="020B0604020104020204" pitchFamily="34" charset="0"/>
              </a:rPr>
              <a:t>KSC LC-39A has the highest success rate among the landing sites.</a:t>
            </a:r>
          </a:p>
          <a:p>
            <a:pPr>
              <a:lnSpc>
                <a:spcPct val="100000"/>
              </a:lnSpc>
              <a:spcBef>
                <a:spcPts val="1400"/>
              </a:spcBef>
              <a:buFontTx/>
              <a:buChar char="-"/>
            </a:pPr>
            <a:r>
              <a:rPr lang="en-US" sz="4400" dirty="0">
                <a:solidFill>
                  <a:schemeClr val="accent3">
                    <a:lumMod val="25000"/>
                  </a:schemeClr>
                </a:solidFill>
                <a:latin typeface="Abadi" panose="020B0604020104020204" pitchFamily="34" charset="0"/>
              </a:rPr>
              <a:t>Orbits ES-L1, GEO, HEO and SSO has the 100% success rate.</a:t>
            </a:r>
          </a:p>
          <a:p>
            <a:pPr>
              <a:lnSpc>
                <a:spcPct val="100000"/>
              </a:lnSpc>
              <a:spcBef>
                <a:spcPts val="1400"/>
              </a:spcBef>
            </a:pPr>
            <a:r>
              <a:rPr lang="en-US" sz="44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buFontTx/>
              <a:buChar char="-"/>
            </a:pPr>
            <a:r>
              <a:rPr lang="en-US" sz="4400" dirty="0">
                <a:solidFill>
                  <a:schemeClr val="accent3">
                    <a:lumMod val="25000"/>
                  </a:schemeClr>
                </a:solidFill>
                <a:latin typeface="Abadi" panose="020B0604020104020204" pitchFamily="34" charset="0"/>
              </a:rPr>
              <a:t>Most launch sites are near the coast.</a:t>
            </a:r>
          </a:p>
          <a:p>
            <a:pPr>
              <a:lnSpc>
                <a:spcPct val="100000"/>
              </a:lnSpc>
              <a:spcBef>
                <a:spcPts val="1400"/>
              </a:spcBef>
              <a:buFontTx/>
              <a:buChar char="-"/>
            </a:pPr>
            <a:r>
              <a:rPr lang="en-US" sz="4400" dirty="0">
                <a:solidFill>
                  <a:schemeClr val="accent3">
                    <a:lumMod val="25000"/>
                  </a:schemeClr>
                </a:solidFill>
                <a:latin typeface="Abadi" panose="020B0604020104020204" pitchFamily="34" charset="0"/>
              </a:rPr>
              <a:t>Launch sites are far from city so the failed launch has minimum damage to property and human.</a:t>
            </a:r>
          </a:p>
          <a:p>
            <a:pPr>
              <a:lnSpc>
                <a:spcPct val="100000"/>
              </a:lnSpc>
              <a:spcBef>
                <a:spcPts val="1400"/>
              </a:spcBef>
            </a:pPr>
            <a:r>
              <a:rPr lang="en-US" sz="4400" dirty="0">
                <a:solidFill>
                  <a:schemeClr val="accent3">
                    <a:lumMod val="25000"/>
                  </a:schemeClr>
                </a:solidFill>
                <a:latin typeface="Abadi" panose="020B0604020104020204" pitchFamily="34" charset="0"/>
              </a:rPr>
              <a:t>Predictive analysis results</a:t>
            </a:r>
          </a:p>
          <a:p>
            <a:pPr>
              <a:lnSpc>
                <a:spcPct val="100000"/>
              </a:lnSpc>
              <a:spcBef>
                <a:spcPts val="1400"/>
              </a:spcBef>
              <a:buFontTx/>
              <a:buChar char="-"/>
            </a:pPr>
            <a:r>
              <a:rPr lang="en-US" sz="4400" dirty="0">
                <a:solidFill>
                  <a:schemeClr val="accent3">
                    <a:lumMod val="25000"/>
                  </a:schemeClr>
                </a:solidFill>
                <a:latin typeface="Abadi" panose="020B0604020104020204" pitchFamily="34" charset="0"/>
              </a:rPr>
              <a:t>Decision tree has the best prediction among the 4 models.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graph of flight number&#10;&#10;Description automatically generated">
            <a:extLst>
              <a:ext uri="{FF2B5EF4-FFF2-40B4-BE49-F238E27FC236}">
                <a16:creationId xmlns:a16="http://schemas.microsoft.com/office/drawing/2014/main" id="{7746F935-D722-4F6D-6BA1-12B517231B80}"/>
              </a:ext>
            </a:extLst>
          </p:cNvPr>
          <p:cNvPicPr>
            <a:picLocks noChangeAspect="1"/>
          </p:cNvPicPr>
          <p:nvPr/>
        </p:nvPicPr>
        <p:blipFill>
          <a:blip r:embed="rId3"/>
          <a:stretch>
            <a:fillRect/>
          </a:stretch>
        </p:blipFill>
        <p:spPr>
          <a:xfrm>
            <a:off x="4530844" y="1719909"/>
            <a:ext cx="7397511" cy="4599441"/>
          </a:xfrm>
          <a:prstGeom prst="rect">
            <a:avLst/>
          </a:prstGeom>
        </p:spPr>
      </p:pic>
      <p:sp>
        <p:nvSpPr>
          <p:cNvPr id="9" name="TextBox 8">
            <a:extLst>
              <a:ext uri="{FF2B5EF4-FFF2-40B4-BE49-F238E27FC236}">
                <a16:creationId xmlns:a16="http://schemas.microsoft.com/office/drawing/2014/main" id="{F71BB224-271C-B954-0D87-ACDA9B5CFBED}"/>
              </a:ext>
            </a:extLst>
          </p:cNvPr>
          <p:cNvSpPr txBox="1"/>
          <p:nvPr/>
        </p:nvSpPr>
        <p:spPr>
          <a:xfrm>
            <a:off x="391886" y="2002971"/>
            <a:ext cx="4049485" cy="2308324"/>
          </a:xfrm>
          <a:prstGeom prst="rect">
            <a:avLst/>
          </a:prstGeom>
          <a:noFill/>
        </p:spPr>
        <p:txBody>
          <a:bodyPr wrap="square" rtlCol="0">
            <a:spAutoFit/>
          </a:bodyPr>
          <a:lstStyle/>
          <a:p>
            <a:r>
              <a:rPr lang="en-US" b="1" dirty="0"/>
              <a:t>Exploratory Data Analysis:</a:t>
            </a:r>
          </a:p>
          <a:p>
            <a:pPr marL="285750" indent="-285750">
              <a:buFont typeface="Courier New" panose="02070309020205020404" pitchFamily="49" charset="0"/>
              <a:buChar char="o"/>
            </a:pPr>
            <a:r>
              <a:rPr lang="en-US" dirty="0"/>
              <a:t>VAFB SLC 4E and KSC LC 39A has higher success rate.</a:t>
            </a:r>
          </a:p>
          <a:p>
            <a:pPr marL="285750" indent="-285750">
              <a:buFont typeface="Courier New" panose="02070309020205020404" pitchFamily="49" charset="0"/>
              <a:buChar char="o"/>
            </a:pPr>
            <a:r>
              <a:rPr lang="en-US" dirty="0"/>
              <a:t>Earlier flights has lower success rate and later flights has higher success rate.</a:t>
            </a:r>
          </a:p>
          <a:p>
            <a:pPr marL="285750" indent="-285750">
              <a:buFontTx/>
              <a:buChar char="-"/>
            </a:pPr>
            <a:endParaRPr lang="en-US" dirty="0"/>
          </a:p>
          <a:p>
            <a:endParaRPr lang="en-US"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with numbers and dots&#10;&#10;Description automatically generated">
            <a:extLst>
              <a:ext uri="{FF2B5EF4-FFF2-40B4-BE49-F238E27FC236}">
                <a16:creationId xmlns:a16="http://schemas.microsoft.com/office/drawing/2014/main" id="{DFCD175F-B005-789E-15F1-FDCF7C3FCEAA}"/>
              </a:ext>
            </a:extLst>
          </p:cNvPr>
          <p:cNvPicPr>
            <a:picLocks noChangeAspect="1"/>
          </p:cNvPicPr>
          <p:nvPr/>
        </p:nvPicPr>
        <p:blipFill>
          <a:blip r:embed="rId3"/>
          <a:stretch>
            <a:fillRect/>
          </a:stretch>
        </p:blipFill>
        <p:spPr>
          <a:xfrm>
            <a:off x="4417633" y="1626951"/>
            <a:ext cx="7397511" cy="4599441"/>
          </a:xfrm>
          <a:prstGeom prst="rect">
            <a:avLst/>
          </a:prstGeom>
        </p:spPr>
      </p:pic>
      <p:sp>
        <p:nvSpPr>
          <p:cNvPr id="7" name="TextBox 6">
            <a:extLst>
              <a:ext uri="{FF2B5EF4-FFF2-40B4-BE49-F238E27FC236}">
                <a16:creationId xmlns:a16="http://schemas.microsoft.com/office/drawing/2014/main" id="{8D46969E-4E44-54AF-6897-B616372AC758}"/>
              </a:ext>
            </a:extLst>
          </p:cNvPr>
          <p:cNvSpPr txBox="1"/>
          <p:nvPr/>
        </p:nvSpPr>
        <p:spPr>
          <a:xfrm>
            <a:off x="391886" y="2002971"/>
            <a:ext cx="4049485" cy="2031325"/>
          </a:xfrm>
          <a:prstGeom prst="rect">
            <a:avLst/>
          </a:prstGeom>
          <a:noFill/>
        </p:spPr>
        <p:txBody>
          <a:bodyPr wrap="square" rtlCol="0">
            <a:spAutoFit/>
          </a:bodyPr>
          <a:lstStyle/>
          <a:p>
            <a:r>
              <a:rPr lang="en-US" b="1" dirty="0"/>
              <a:t>Exploratory Data Analysis:</a:t>
            </a:r>
          </a:p>
          <a:p>
            <a:pPr marL="285750" indent="-285750">
              <a:buFont typeface="Courier New" panose="02070309020205020404" pitchFamily="49" charset="0"/>
              <a:buChar char="o"/>
            </a:pPr>
            <a:r>
              <a:rPr lang="en-US" dirty="0"/>
              <a:t>The higher payload mass has higher success rate.</a:t>
            </a:r>
          </a:p>
          <a:p>
            <a:pPr marL="285750" indent="-285750">
              <a:buFont typeface="Courier New" panose="02070309020205020404" pitchFamily="49" charset="0"/>
              <a:buChar char="o"/>
            </a:pPr>
            <a:r>
              <a:rPr lang="en-US" dirty="0"/>
              <a:t>Flights with 8000 kg payload has higher success rate.</a:t>
            </a:r>
          </a:p>
          <a:p>
            <a:pPr marL="285750" indent="-285750">
              <a:buFont typeface="Courier New" panose="02070309020205020404" pitchFamily="49" charset="0"/>
              <a:buChar char="o"/>
            </a:pPr>
            <a:r>
              <a:rPr lang="en-US" dirty="0"/>
              <a:t>KSC LC 39A has 100% success rate.</a:t>
            </a:r>
          </a:p>
          <a:p>
            <a:endParaRPr lang="en-US"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28914" y="169522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a:extLst>
              <a:ext uri="{FF2B5EF4-FFF2-40B4-BE49-F238E27FC236}">
                <a16:creationId xmlns:a16="http://schemas.microsoft.com/office/drawing/2014/main" id="{E5A4297A-2E3F-29FD-8249-FEE1DBD19E6C}"/>
              </a:ext>
            </a:extLst>
          </p:cNvPr>
          <p:cNvPicPr>
            <a:picLocks noChangeAspect="1"/>
          </p:cNvPicPr>
          <p:nvPr/>
        </p:nvPicPr>
        <p:blipFill>
          <a:blip r:embed="rId3"/>
          <a:stretch>
            <a:fillRect/>
          </a:stretch>
        </p:blipFill>
        <p:spPr>
          <a:xfrm>
            <a:off x="6096000" y="1947341"/>
            <a:ext cx="5349251" cy="4078232"/>
          </a:xfrm>
          <a:prstGeom prst="rect">
            <a:avLst/>
          </a:prstGeom>
        </p:spPr>
      </p:pic>
      <p:sp>
        <p:nvSpPr>
          <p:cNvPr id="7" name="TextBox 6">
            <a:extLst>
              <a:ext uri="{FF2B5EF4-FFF2-40B4-BE49-F238E27FC236}">
                <a16:creationId xmlns:a16="http://schemas.microsoft.com/office/drawing/2014/main" id="{5217F18F-AF7A-2949-FD28-88B0AA7AD62A}"/>
              </a:ext>
            </a:extLst>
          </p:cNvPr>
          <p:cNvSpPr txBox="1"/>
          <p:nvPr/>
        </p:nvSpPr>
        <p:spPr>
          <a:xfrm>
            <a:off x="391886" y="2002971"/>
            <a:ext cx="4049485" cy="1200329"/>
          </a:xfrm>
          <a:prstGeom prst="rect">
            <a:avLst/>
          </a:prstGeom>
          <a:noFill/>
        </p:spPr>
        <p:txBody>
          <a:bodyPr wrap="square" rtlCol="0">
            <a:spAutoFit/>
          </a:bodyPr>
          <a:lstStyle/>
          <a:p>
            <a:r>
              <a:rPr lang="en-US" b="1" dirty="0"/>
              <a:t>Exploratory Data Analysis:</a:t>
            </a:r>
          </a:p>
          <a:p>
            <a:pPr marL="285750" indent="-285750">
              <a:buFont typeface="Courier New" panose="02070309020205020404" pitchFamily="49" charset="0"/>
              <a:buChar char="o"/>
            </a:pPr>
            <a:r>
              <a:rPr lang="en-US" dirty="0"/>
              <a:t>SO has 0% success rate.</a:t>
            </a:r>
          </a:p>
          <a:p>
            <a:pPr marL="285750" indent="-285750">
              <a:buFont typeface="Courier New" panose="02070309020205020404" pitchFamily="49" charset="0"/>
              <a:buChar char="o"/>
            </a:pPr>
            <a:r>
              <a:rPr lang="en-US" dirty="0"/>
              <a:t>SSO, HEO, EQ-L1 and GEO has 100% success rate.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0C0525B2-8BAD-F7AB-6BD3-20E6C17FDA18}"/>
              </a:ext>
            </a:extLst>
          </p:cNvPr>
          <p:cNvPicPr>
            <a:picLocks noChangeAspect="1"/>
          </p:cNvPicPr>
          <p:nvPr/>
        </p:nvPicPr>
        <p:blipFill>
          <a:blip r:embed="rId3"/>
          <a:stretch>
            <a:fillRect/>
          </a:stretch>
        </p:blipFill>
        <p:spPr>
          <a:xfrm>
            <a:off x="4534109" y="1710765"/>
            <a:ext cx="7443231" cy="4608585"/>
          </a:xfrm>
          <a:prstGeom prst="rect">
            <a:avLst/>
          </a:prstGeom>
        </p:spPr>
      </p:pic>
      <p:sp>
        <p:nvSpPr>
          <p:cNvPr id="7" name="TextBox 6">
            <a:extLst>
              <a:ext uri="{FF2B5EF4-FFF2-40B4-BE49-F238E27FC236}">
                <a16:creationId xmlns:a16="http://schemas.microsoft.com/office/drawing/2014/main" id="{40FAC507-0832-ABCF-AA7B-2E76669EE626}"/>
              </a:ext>
            </a:extLst>
          </p:cNvPr>
          <p:cNvSpPr txBox="1"/>
          <p:nvPr/>
        </p:nvSpPr>
        <p:spPr>
          <a:xfrm>
            <a:off x="391886" y="2002971"/>
            <a:ext cx="4049485" cy="2308324"/>
          </a:xfrm>
          <a:prstGeom prst="rect">
            <a:avLst/>
          </a:prstGeom>
          <a:noFill/>
        </p:spPr>
        <p:txBody>
          <a:bodyPr wrap="square" rtlCol="0">
            <a:spAutoFit/>
          </a:bodyPr>
          <a:lstStyle/>
          <a:p>
            <a:r>
              <a:rPr lang="en-US" b="1" dirty="0"/>
              <a:t>Exploratory Data Analysis:</a:t>
            </a:r>
          </a:p>
          <a:p>
            <a:pPr marL="285750" indent="-285750">
              <a:buFont typeface="Courier New" panose="02070309020205020404" pitchFamily="49" charset="0"/>
              <a:buChar char="o"/>
            </a:pPr>
            <a:r>
              <a:rPr lang="en-US" dirty="0"/>
              <a:t>LEO success rate is related to number of flights.</a:t>
            </a:r>
          </a:p>
          <a:p>
            <a:pPr marL="285750" indent="-285750">
              <a:buFont typeface="Courier New" panose="02070309020205020404" pitchFamily="49" charset="0"/>
              <a:buChar char="o"/>
            </a:pPr>
            <a:r>
              <a:rPr lang="en-US" dirty="0"/>
              <a:t>GTO and ISS does not follow this trend.</a:t>
            </a:r>
          </a:p>
          <a:p>
            <a:pPr marL="285750" indent="-285750">
              <a:buFont typeface="Courier New" panose="02070309020205020404" pitchFamily="49" charset="0"/>
              <a:buChar char="o"/>
            </a:pPr>
            <a:r>
              <a:rPr lang="en-US" dirty="0"/>
              <a:t>SSO is 100% successful irrelative of flight numbers.</a:t>
            </a:r>
          </a:p>
          <a:p>
            <a:endParaRPr lang="en-US"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026" name="Picture 2">
            <a:extLst>
              <a:ext uri="{FF2B5EF4-FFF2-40B4-BE49-F238E27FC236}">
                <a16:creationId xmlns:a16="http://schemas.microsoft.com/office/drawing/2014/main" id="{447A234A-0D00-E6AB-13FE-01C19907F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840" y="1614544"/>
            <a:ext cx="775335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30711E-E60C-DD7D-ED19-826842A705CE}"/>
              </a:ext>
            </a:extLst>
          </p:cNvPr>
          <p:cNvSpPr txBox="1"/>
          <p:nvPr/>
        </p:nvSpPr>
        <p:spPr>
          <a:xfrm>
            <a:off x="296092" y="2002971"/>
            <a:ext cx="4049485" cy="2308324"/>
          </a:xfrm>
          <a:prstGeom prst="rect">
            <a:avLst/>
          </a:prstGeom>
          <a:noFill/>
        </p:spPr>
        <p:txBody>
          <a:bodyPr wrap="square" rtlCol="0">
            <a:spAutoFit/>
          </a:bodyPr>
          <a:lstStyle/>
          <a:p>
            <a:r>
              <a:rPr lang="en-US" b="1" dirty="0"/>
              <a:t>Exploratory Data Analysis:</a:t>
            </a:r>
          </a:p>
          <a:p>
            <a:pPr marL="285750" indent="-285750">
              <a:buFont typeface="Courier New" panose="02070309020205020404" pitchFamily="49" charset="0"/>
              <a:buChar char="o"/>
            </a:pPr>
            <a:r>
              <a:rPr lang="en-US" dirty="0"/>
              <a:t>GTO has mixed success with payload</a:t>
            </a:r>
          </a:p>
          <a:p>
            <a:pPr marL="285750" indent="-285750">
              <a:buFont typeface="Courier New" panose="02070309020205020404" pitchFamily="49" charset="0"/>
              <a:buChar char="o"/>
            </a:pPr>
            <a:r>
              <a:rPr lang="en-US" dirty="0"/>
              <a:t>Flights with 8000 kg payload has higher success rate.</a:t>
            </a:r>
          </a:p>
          <a:p>
            <a:pPr marL="285750" indent="-285750">
              <a:buFont typeface="Courier New" panose="02070309020205020404" pitchFamily="49" charset="0"/>
              <a:buChar char="o"/>
            </a:pPr>
            <a:r>
              <a:rPr lang="en-US" dirty="0"/>
              <a:t>ES-L1, SSO and HEO has 100% success rate, but higher payload weren’t used for these orbits.</a:t>
            </a:r>
          </a:p>
          <a:p>
            <a:endParaRPr lang="en-US" dirty="0"/>
          </a:p>
        </p:txBody>
      </p:sp>
      <p:pic>
        <p:nvPicPr>
          <p:cNvPr id="6" name="Picture 5">
            <a:extLst>
              <a:ext uri="{FF2B5EF4-FFF2-40B4-BE49-F238E27FC236}">
                <a16:creationId xmlns:a16="http://schemas.microsoft.com/office/drawing/2014/main" id="{9D6D85CE-6930-0659-C3FC-D14490336A2E}"/>
              </a:ext>
            </a:extLst>
          </p:cNvPr>
          <p:cNvPicPr>
            <a:picLocks noChangeAspect="1"/>
          </p:cNvPicPr>
          <p:nvPr/>
        </p:nvPicPr>
        <p:blipFill>
          <a:blip r:embed="rId4"/>
          <a:stretch>
            <a:fillRect/>
          </a:stretch>
        </p:blipFill>
        <p:spPr>
          <a:xfrm rot="16200000">
            <a:off x="2967312" y="3574009"/>
            <a:ext cx="2952750" cy="390525"/>
          </a:xfrm>
          <a:prstGeom prst="rect">
            <a:avLst/>
          </a:prstGeom>
        </p:spPr>
      </p:pic>
      <p:pic>
        <p:nvPicPr>
          <p:cNvPr id="7" name="Picture 6">
            <a:extLst>
              <a:ext uri="{FF2B5EF4-FFF2-40B4-BE49-F238E27FC236}">
                <a16:creationId xmlns:a16="http://schemas.microsoft.com/office/drawing/2014/main" id="{05D9E73C-C7DB-8EA2-643E-3E1BA699F73E}"/>
              </a:ext>
            </a:extLst>
          </p:cNvPr>
          <p:cNvPicPr>
            <a:picLocks noChangeAspect="1"/>
          </p:cNvPicPr>
          <p:nvPr/>
        </p:nvPicPr>
        <p:blipFill>
          <a:blip r:embed="rId5"/>
          <a:stretch>
            <a:fillRect/>
          </a:stretch>
        </p:blipFill>
        <p:spPr>
          <a:xfrm rot="5400000">
            <a:off x="7923440" y="4972243"/>
            <a:ext cx="438150" cy="24955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54DB8762-A3E5-E35B-4E69-AFF50864C725}"/>
              </a:ext>
            </a:extLst>
          </p:cNvPr>
          <p:cNvPicPr>
            <a:picLocks noChangeAspect="1"/>
          </p:cNvPicPr>
          <p:nvPr/>
        </p:nvPicPr>
        <p:blipFill>
          <a:blip r:embed="rId3"/>
          <a:stretch>
            <a:fillRect/>
          </a:stretch>
        </p:blipFill>
        <p:spPr>
          <a:xfrm>
            <a:off x="6357034" y="1947341"/>
            <a:ext cx="5312675" cy="4078232"/>
          </a:xfrm>
          <a:prstGeom prst="rect">
            <a:avLst/>
          </a:prstGeom>
        </p:spPr>
      </p:pic>
      <p:sp>
        <p:nvSpPr>
          <p:cNvPr id="8" name="TextBox 7">
            <a:extLst>
              <a:ext uri="{FF2B5EF4-FFF2-40B4-BE49-F238E27FC236}">
                <a16:creationId xmlns:a16="http://schemas.microsoft.com/office/drawing/2014/main" id="{AFCA3997-1579-214F-D8A7-6E82D5D95CE8}"/>
              </a:ext>
            </a:extLst>
          </p:cNvPr>
          <p:cNvSpPr txBox="1"/>
          <p:nvPr/>
        </p:nvSpPr>
        <p:spPr>
          <a:xfrm>
            <a:off x="296092" y="2002971"/>
            <a:ext cx="4049485" cy="2031325"/>
          </a:xfrm>
          <a:prstGeom prst="rect">
            <a:avLst/>
          </a:prstGeom>
          <a:noFill/>
        </p:spPr>
        <p:txBody>
          <a:bodyPr wrap="square" rtlCol="0">
            <a:spAutoFit/>
          </a:bodyPr>
          <a:lstStyle/>
          <a:p>
            <a:r>
              <a:rPr lang="en-US" b="1" dirty="0"/>
              <a:t>Exploratory Data Analysis:</a:t>
            </a:r>
          </a:p>
          <a:p>
            <a:pPr marL="285750" indent="-285750">
              <a:buFont typeface="Courier New" panose="02070309020205020404" pitchFamily="49" charset="0"/>
              <a:buChar char="o"/>
            </a:pPr>
            <a:r>
              <a:rPr lang="en-US" dirty="0"/>
              <a:t>Success rate increased from 2013-2017 and 2018-2019.</a:t>
            </a:r>
          </a:p>
          <a:p>
            <a:pPr marL="285750" indent="-285750">
              <a:buFont typeface="Courier New" panose="02070309020205020404" pitchFamily="49" charset="0"/>
              <a:buChar char="o"/>
            </a:pPr>
            <a:r>
              <a:rPr lang="en-US" dirty="0"/>
              <a:t>Success rate decreased in 2017-2018 and 2019-2020.</a:t>
            </a:r>
          </a:p>
          <a:p>
            <a:pPr marL="285750" indent="-285750">
              <a:buFont typeface="Courier New" panose="02070309020205020404" pitchFamily="49" charset="0"/>
              <a:buChar char="o"/>
            </a:pPr>
            <a:r>
              <a:rPr lang="en-US" dirty="0"/>
              <a:t>Initial success rate was 0.</a:t>
            </a:r>
          </a:p>
          <a:p>
            <a:endParaRPr lang="en-US"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5CFFAC3C-9635-82F6-D106-E007EF3BC1D0}"/>
              </a:ext>
            </a:extLst>
          </p:cNvPr>
          <p:cNvPicPr>
            <a:picLocks noChangeAspect="1"/>
          </p:cNvPicPr>
          <p:nvPr/>
        </p:nvPicPr>
        <p:blipFill>
          <a:blip r:embed="rId3"/>
          <a:stretch>
            <a:fillRect/>
          </a:stretch>
        </p:blipFill>
        <p:spPr>
          <a:xfrm>
            <a:off x="5419122" y="2070736"/>
            <a:ext cx="6038850" cy="2971800"/>
          </a:xfrm>
          <a:prstGeom prst="rect">
            <a:avLst/>
          </a:prstGeom>
        </p:spPr>
      </p:pic>
      <p:sp>
        <p:nvSpPr>
          <p:cNvPr id="6" name="TextBox 5">
            <a:extLst>
              <a:ext uri="{FF2B5EF4-FFF2-40B4-BE49-F238E27FC236}">
                <a16:creationId xmlns:a16="http://schemas.microsoft.com/office/drawing/2014/main" id="{52CD32A6-E245-7EDF-4DE7-EA11EE6B99F6}"/>
              </a:ext>
            </a:extLst>
          </p:cNvPr>
          <p:cNvSpPr txBox="1"/>
          <p:nvPr/>
        </p:nvSpPr>
        <p:spPr>
          <a:xfrm>
            <a:off x="546931" y="2384277"/>
            <a:ext cx="2050946" cy="1477328"/>
          </a:xfrm>
          <a:prstGeom prst="rect">
            <a:avLst/>
          </a:prstGeom>
          <a:noFill/>
        </p:spPr>
        <p:txBody>
          <a:bodyPr wrap="none" rtlCol="0">
            <a:spAutoFit/>
          </a:bodyPr>
          <a:lstStyle/>
          <a:p>
            <a:r>
              <a:rPr lang="en-US" b="1" u="sng" dirty="0"/>
              <a:t>Launch Site Names:</a:t>
            </a:r>
          </a:p>
          <a:p>
            <a:pPr marL="285750" indent="-285750">
              <a:buFontTx/>
              <a:buChar char="-"/>
            </a:pPr>
            <a:r>
              <a:rPr lang="en-US" dirty="0"/>
              <a:t>CCAFS LC-40</a:t>
            </a:r>
          </a:p>
          <a:p>
            <a:pPr marL="285750" indent="-285750">
              <a:buFontTx/>
              <a:buChar char="-"/>
            </a:pPr>
            <a:r>
              <a:rPr lang="en-US" dirty="0"/>
              <a:t>VAFB SLC-4E</a:t>
            </a:r>
          </a:p>
          <a:p>
            <a:pPr marL="285750" indent="-285750">
              <a:buFontTx/>
              <a:buChar char="-"/>
            </a:pPr>
            <a:r>
              <a:rPr lang="en-US" dirty="0"/>
              <a:t>KSC LC-39A</a:t>
            </a:r>
          </a:p>
          <a:p>
            <a:pPr marL="285750" indent="-285750">
              <a:buFontTx/>
              <a:buChar char="-"/>
            </a:pPr>
            <a:r>
              <a:rPr lang="en-US" dirty="0"/>
              <a:t>CCAFS SLC-40</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593866EC-9460-3A18-9D16-6D212883E4D8}"/>
              </a:ext>
            </a:extLst>
          </p:cNvPr>
          <p:cNvPicPr>
            <a:picLocks noChangeAspect="1"/>
          </p:cNvPicPr>
          <p:nvPr/>
        </p:nvPicPr>
        <p:blipFill>
          <a:blip r:embed="rId3"/>
          <a:stretch>
            <a:fillRect/>
          </a:stretch>
        </p:blipFill>
        <p:spPr>
          <a:xfrm>
            <a:off x="350911" y="2021444"/>
            <a:ext cx="11353800" cy="40481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A0660BB0-F662-558D-9B61-BC5947C98D9A}"/>
              </a:ext>
            </a:extLst>
          </p:cNvPr>
          <p:cNvPicPr>
            <a:picLocks noChangeAspect="1"/>
          </p:cNvPicPr>
          <p:nvPr/>
        </p:nvPicPr>
        <p:blipFill>
          <a:blip r:embed="rId3"/>
          <a:stretch>
            <a:fillRect/>
          </a:stretch>
        </p:blipFill>
        <p:spPr>
          <a:xfrm>
            <a:off x="835084" y="2343417"/>
            <a:ext cx="8248650" cy="2000250"/>
          </a:xfrm>
          <a:prstGeom prst="rect">
            <a:avLst/>
          </a:prstGeom>
        </p:spPr>
      </p:pic>
      <p:sp>
        <p:nvSpPr>
          <p:cNvPr id="6" name="TextBox 5">
            <a:extLst>
              <a:ext uri="{FF2B5EF4-FFF2-40B4-BE49-F238E27FC236}">
                <a16:creationId xmlns:a16="http://schemas.microsoft.com/office/drawing/2014/main" id="{BF80689C-D38C-E106-E342-E87921E29221}"/>
              </a:ext>
            </a:extLst>
          </p:cNvPr>
          <p:cNvSpPr txBox="1"/>
          <p:nvPr/>
        </p:nvSpPr>
        <p:spPr>
          <a:xfrm>
            <a:off x="3248297" y="1881051"/>
            <a:ext cx="3461460" cy="369332"/>
          </a:xfrm>
          <a:prstGeom prst="rect">
            <a:avLst/>
          </a:prstGeom>
          <a:noFill/>
        </p:spPr>
        <p:txBody>
          <a:bodyPr wrap="none" rtlCol="0">
            <a:spAutoFit/>
          </a:bodyPr>
          <a:lstStyle/>
          <a:p>
            <a:r>
              <a:rPr lang="en-US" dirty="0"/>
              <a:t>Total payload mass was 107010 Kg </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5C6CDDE6-928C-0FD0-A62D-BC55ACAD9B80}"/>
              </a:ext>
            </a:extLst>
          </p:cNvPr>
          <p:cNvPicPr>
            <a:picLocks noChangeAspect="1"/>
          </p:cNvPicPr>
          <p:nvPr/>
        </p:nvPicPr>
        <p:blipFill>
          <a:blip r:embed="rId3"/>
          <a:stretch>
            <a:fillRect/>
          </a:stretch>
        </p:blipFill>
        <p:spPr>
          <a:xfrm>
            <a:off x="319087" y="2371725"/>
            <a:ext cx="11553825" cy="21145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C5FF071B-2716-4D2D-D019-7AC7C9F9528E}"/>
              </a:ext>
            </a:extLst>
          </p:cNvPr>
          <p:cNvPicPr>
            <a:picLocks noChangeAspect="1"/>
          </p:cNvPicPr>
          <p:nvPr/>
        </p:nvPicPr>
        <p:blipFill>
          <a:blip r:embed="rId3"/>
          <a:stretch>
            <a:fillRect/>
          </a:stretch>
        </p:blipFill>
        <p:spPr>
          <a:xfrm>
            <a:off x="385762" y="1773827"/>
            <a:ext cx="11420475" cy="22479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29A0B3CB-FBCD-E366-3773-BCC25E81781A}"/>
              </a:ext>
            </a:extLst>
          </p:cNvPr>
          <p:cNvPicPr>
            <a:picLocks noChangeAspect="1"/>
          </p:cNvPicPr>
          <p:nvPr/>
        </p:nvPicPr>
        <p:blipFill>
          <a:blip r:embed="rId3"/>
          <a:stretch>
            <a:fillRect/>
          </a:stretch>
        </p:blipFill>
        <p:spPr>
          <a:xfrm>
            <a:off x="376237" y="1725762"/>
            <a:ext cx="11439525" cy="29146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1418"/>
            <a:ext cx="8934034" cy="4258492"/>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Data collection through SpaceX API and web scrapping.</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Data wrangling to create success/fail outcomes.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Exploratory data analysis with SQL.</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Data visualization.</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Interactive visual analysis with folium.</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Build machine learning models to predict outcomes.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Launch sites has better success rate over time.</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KSC LC-39A has the highest success rates among the launching sites.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Higher payloads has higher success rates.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Orbits GEO, HEO, ES-L1 and SSO has 100% success rate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9BC7B2AB-8FF0-86E3-1496-F05A0442A849}"/>
              </a:ext>
            </a:extLst>
          </p:cNvPr>
          <p:cNvPicPr>
            <a:picLocks noChangeAspect="1"/>
          </p:cNvPicPr>
          <p:nvPr/>
        </p:nvPicPr>
        <p:blipFill>
          <a:blip r:embed="rId3"/>
          <a:stretch>
            <a:fillRect/>
          </a:stretch>
        </p:blipFill>
        <p:spPr>
          <a:xfrm>
            <a:off x="390525" y="1679939"/>
            <a:ext cx="11410950" cy="29241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62D54747-4BDC-591A-F9BC-56ACBB83C735}"/>
              </a:ext>
            </a:extLst>
          </p:cNvPr>
          <p:cNvPicPr>
            <a:picLocks noChangeAspect="1"/>
          </p:cNvPicPr>
          <p:nvPr/>
        </p:nvPicPr>
        <p:blipFill>
          <a:blip r:embed="rId3"/>
          <a:stretch>
            <a:fillRect/>
          </a:stretch>
        </p:blipFill>
        <p:spPr>
          <a:xfrm>
            <a:off x="1421249" y="1506867"/>
            <a:ext cx="9349502" cy="41795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990F9CCB-8658-C495-D27E-E45A5590DB2D}"/>
              </a:ext>
            </a:extLst>
          </p:cNvPr>
          <p:cNvPicPr>
            <a:picLocks noChangeAspect="1"/>
          </p:cNvPicPr>
          <p:nvPr/>
        </p:nvPicPr>
        <p:blipFill>
          <a:blip r:embed="rId3"/>
          <a:stretch>
            <a:fillRect/>
          </a:stretch>
        </p:blipFill>
        <p:spPr>
          <a:xfrm>
            <a:off x="352425" y="1660571"/>
            <a:ext cx="11487150" cy="31337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BB4AF18D-2BB5-7418-8D45-A0E1752AD402}"/>
              </a:ext>
            </a:extLst>
          </p:cNvPr>
          <p:cNvPicPr>
            <a:picLocks noChangeAspect="1"/>
          </p:cNvPicPr>
          <p:nvPr/>
        </p:nvPicPr>
        <p:blipFill>
          <a:blip r:embed="rId3"/>
          <a:stretch>
            <a:fillRect/>
          </a:stretch>
        </p:blipFill>
        <p:spPr>
          <a:xfrm>
            <a:off x="433387" y="1442914"/>
            <a:ext cx="11325225" cy="42005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descr="A map of the united states&#10;&#10;Description automatically generated">
            <a:extLst>
              <a:ext uri="{FF2B5EF4-FFF2-40B4-BE49-F238E27FC236}">
                <a16:creationId xmlns:a16="http://schemas.microsoft.com/office/drawing/2014/main" id="{BA843AD0-388B-88EC-EB51-2F00F952641D}"/>
              </a:ext>
            </a:extLst>
          </p:cNvPr>
          <p:cNvPicPr>
            <a:picLocks noChangeAspect="1"/>
          </p:cNvPicPr>
          <p:nvPr/>
        </p:nvPicPr>
        <p:blipFill>
          <a:blip r:embed="rId3"/>
          <a:stretch>
            <a:fillRect/>
          </a:stretch>
        </p:blipFill>
        <p:spPr>
          <a:xfrm>
            <a:off x="3413280" y="1488271"/>
            <a:ext cx="8420830" cy="5022015"/>
          </a:xfrm>
          <a:prstGeom prst="rect">
            <a:avLst/>
          </a:prstGeom>
        </p:spPr>
      </p:pic>
      <p:sp>
        <p:nvSpPr>
          <p:cNvPr id="7" name="TextBox 6">
            <a:extLst>
              <a:ext uri="{FF2B5EF4-FFF2-40B4-BE49-F238E27FC236}">
                <a16:creationId xmlns:a16="http://schemas.microsoft.com/office/drawing/2014/main" id="{998DBE44-954B-CBC8-1F90-082975768353}"/>
              </a:ext>
            </a:extLst>
          </p:cNvPr>
          <p:cNvSpPr txBox="1"/>
          <p:nvPr/>
        </p:nvSpPr>
        <p:spPr>
          <a:xfrm>
            <a:off x="330926" y="1837509"/>
            <a:ext cx="2882537" cy="923330"/>
          </a:xfrm>
          <a:prstGeom prst="rect">
            <a:avLst/>
          </a:prstGeom>
          <a:noFill/>
        </p:spPr>
        <p:txBody>
          <a:bodyPr wrap="square" rtlCol="0">
            <a:spAutoFit/>
          </a:bodyPr>
          <a:lstStyle/>
          <a:p>
            <a:r>
              <a:rPr lang="en-US" dirty="0"/>
              <a:t>SpaceX Launch sites were selected in coastal regions, Florida and California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a:t>
            </a:r>
          </a:p>
        </p:txBody>
      </p:sp>
      <p:pic>
        <p:nvPicPr>
          <p:cNvPr id="4" name="Picture 3" descr="A map with a spiral pattern&#10;&#10;Description automatically generated with medium confidence">
            <a:extLst>
              <a:ext uri="{FF2B5EF4-FFF2-40B4-BE49-F238E27FC236}">
                <a16:creationId xmlns:a16="http://schemas.microsoft.com/office/drawing/2014/main" id="{43649C0A-F9DE-0BB0-4293-D09BCE2CC307}"/>
              </a:ext>
            </a:extLst>
          </p:cNvPr>
          <p:cNvPicPr>
            <a:picLocks noChangeAspect="1"/>
          </p:cNvPicPr>
          <p:nvPr/>
        </p:nvPicPr>
        <p:blipFill rotWithShape="1">
          <a:blip r:embed="rId3"/>
          <a:srcRect l="19687" t="20363" r="24109"/>
          <a:stretch/>
        </p:blipFill>
        <p:spPr>
          <a:xfrm>
            <a:off x="2632151" y="1411734"/>
            <a:ext cx="2190228" cy="1865470"/>
          </a:xfrm>
          <a:prstGeom prst="rect">
            <a:avLst/>
          </a:prstGeom>
        </p:spPr>
      </p:pic>
      <p:pic>
        <p:nvPicPr>
          <p:cNvPr id="7" name="Picture 6" descr="A map with circles and dots&#10;&#10;Description automatically generated">
            <a:extLst>
              <a:ext uri="{FF2B5EF4-FFF2-40B4-BE49-F238E27FC236}">
                <a16:creationId xmlns:a16="http://schemas.microsoft.com/office/drawing/2014/main" id="{E20BAD30-D1A3-DB2D-E656-5D7D1268E0C4}"/>
              </a:ext>
            </a:extLst>
          </p:cNvPr>
          <p:cNvPicPr>
            <a:picLocks noChangeAspect="1"/>
          </p:cNvPicPr>
          <p:nvPr/>
        </p:nvPicPr>
        <p:blipFill>
          <a:blip r:embed="rId4"/>
          <a:stretch>
            <a:fillRect/>
          </a:stretch>
        </p:blipFill>
        <p:spPr>
          <a:xfrm>
            <a:off x="2632151" y="3274890"/>
            <a:ext cx="4622138" cy="2100787"/>
          </a:xfrm>
          <a:prstGeom prst="rect">
            <a:avLst/>
          </a:prstGeom>
        </p:spPr>
      </p:pic>
      <p:pic>
        <p:nvPicPr>
          <p:cNvPr id="10" name="Picture 9" descr="A map of a game&#10;&#10;Description automatically generated">
            <a:extLst>
              <a:ext uri="{FF2B5EF4-FFF2-40B4-BE49-F238E27FC236}">
                <a16:creationId xmlns:a16="http://schemas.microsoft.com/office/drawing/2014/main" id="{E1D6E2EC-7867-1CC7-A72E-30B48A4CE268}"/>
              </a:ext>
            </a:extLst>
          </p:cNvPr>
          <p:cNvPicPr>
            <a:picLocks noChangeAspect="1"/>
          </p:cNvPicPr>
          <p:nvPr/>
        </p:nvPicPr>
        <p:blipFill rotWithShape="1">
          <a:blip r:embed="rId5"/>
          <a:srcRect l="27199" t="26342" r="38792" b="29137"/>
          <a:stretch/>
        </p:blipFill>
        <p:spPr>
          <a:xfrm>
            <a:off x="4822379" y="1409419"/>
            <a:ext cx="2431910" cy="1865471"/>
          </a:xfrm>
          <a:prstGeom prst="rect">
            <a:avLst/>
          </a:prstGeom>
        </p:spPr>
      </p:pic>
      <p:sp>
        <p:nvSpPr>
          <p:cNvPr id="11" name="TextBox 10">
            <a:extLst>
              <a:ext uri="{FF2B5EF4-FFF2-40B4-BE49-F238E27FC236}">
                <a16:creationId xmlns:a16="http://schemas.microsoft.com/office/drawing/2014/main" id="{FE135A0C-C2F9-AD44-9372-C1E22E2A1232}"/>
              </a:ext>
            </a:extLst>
          </p:cNvPr>
          <p:cNvSpPr txBox="1"/>
          <p:nvPr/>
        </p:nvSpPr>
        <p:spPr>
          <a:xfrm>
            <a:off x="3809920" y="5503154"/>
            <a:ext cx="2266599" cy="369332"/>
          </a:xfrm>
          <a:prstGeom prst="rect">
            <a:avLst/>
          </a:prstGeom>
          <a:noFill/>
        </p:spPr>
        <p:txBody>
          <a:bodyPr wrap="square" rtlCol="0">
            <a:spAutoFit/>
          </a:bodyPr>
          <a:lstStyle/>
          <a:p>
            <a:r>
              <a:rPr lang="en-US" dirty="0"/>
              <a:t>Florida Launch Sites</a:t>
            </a:r>
          </a:p>
        </p:txBody>
      </p:sp>
      <p:pic>
        <p:nvPicPr>
          <p:cNvPr id="13" name="Picture 12" descr="A map of a space launch camp&#10;&#10;Description automatically generated">
            <a:extLst>
              <a:ext uri="{FF2B5EF4-FFF2-40B4-BE49-F238E27FC236}">
                <a16:creationId xmlns:a16="http://schemas.microsoft.com/office/drawing/2014/main" id="{EC9FC151-2134-0336-5DCC-DE4A46486F5E}"/>
              </a:ext>
            </a:extLst>
          </p:cNvPr>
          <p:cNvPicPr>
            <a:picLocks noChangeAspect="1"/>
          </p:cNvPicPr>
          <p:nvPr/>
        </p:nvPicPr>
        <p:blipFill rotWithShape="1">
          <a:blip r:embed="rId6"/>
          <a:srcRect r="43422"/>
          <a:stretch/>
        </p:blipFill>
        <p:spPr>
          <a:xfrm>
            <a:off x="8123170" y="1409419"/>
            <a:ext cx="3755324" cy="3931882"/>
          </a:xfrm>
          <a:prstGeom prst="rect">
            <a:avLst/>
          </a:prstGeom>
        </p:spPr>
      </p:pic>
      <p:sp>
        <p:nvSpPr>
          <p:cNvPr id="14" name="TextBox 13">
            <a:extLst>
              <a:ext uri="{FF2B5EF4-FFF2-40B4-BE49-F238E27FC236}">
                <a16:creationId xmlns:a16="http://schemas.microsoft.com/office/drawing/2014/main" id="{0D46E9CC-97C5-5FAA-FCEC-82795793F433}"/>
              </a:ext>
            </a:extLst>
          </p:cNvPr>
          <p:cNvSpPr txBox="1"/>
          <p:nvPr/>
        </p:nvSpPr>
        <p:spPr>
          <a:xfrm>
            <a:off x="8800788" y="5499582"/>
            <a:ext cx="2354892" cy="369332"/>
          </a:xfrm>
          <a:prstGeom prst="rect">
            <a:avLst/>
          </a:prstGeom>
          <a:noFill/>
        </p:spPr>
        <p:txBody>
          <a:bodyPr wrap="square" rtlCol="0">
            <a:spAutoFit/>
          </a:bodyPr>
          <a:lstStyle/>
          <a:p>
            <a:r>
              <a:rPr lang="en-US" dirty="0"/>
              <a:t>California Launch Site</a:t>
            </a:r>
          </a:p>
        </p:txBody>
      </p:sp>
      <p:sp>
        <p:nvSpPr>
          <p:cNvPr id="15" name="TextBox 14">
            <a:extLst>
              <a:ext uri="{FF2B5EF4-FFF2-40B4-BE49-F238E27FC236}">
                <a16:creationId xmlns:a16="http://schemas.microsoft.com/office/drawing/2014/main" id="{5E4659ED-3BF0-B739-F908-3868BA3E0E12}"/>
              </a:ext>
            </a:extLst>
          </p:cNvPr>
          <p:cNvSpPr txBox="1"/>
          <p:nvPr/>
        </p:nvSpPr>
        <p:spPr>
          <a:xfrm>
            <a:off x="269966" y="1872343"/>
            <a:ext cx="2362185"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B050"/>
                </a:solidFill>
              </a:rPr>
              <a:t>Green Markers </a:t>
            </a:r>
            <a:r>
              <a:rPr lang="en-US" dirty="0"/>
              <a:t>indicate Successful Launches</a:t>
            </a:r>
          </a:p>
          <a:p>
            <a:pPr marL="285750" indent="-285750">
              <a:buFont typeface="Arial" panose="020B0604020202020204" pitchFamily="34" charset="0"/>
              <a:buChar char="•"/>
            </a:pPr>
            <a:r>
              <a:rPr lang="en-US" dirty="0">
                <a:solidFill>
                  <a:srgbClr val="FF0000"/>
                </a:solidFill>
              </a:rPr>
              <a:t>Red markers </a:t>
            </a:r>
            <a:r>
              <a:rPr lang="en-US" dirty="0"/>
              <a:t>indicate unsuccessful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Picture 1">
            <a:extLst>
              <a:ext uri="{FF2B5EF4-FFF2-40B4-BE49-F238E27FC236}">
                <a16:creationId xmlns:a16="http://schemas.microsoft.com/office/drawing/2014/main" id="{8D84F8B4-5A6C-2171-3BDD-C6595E8393DE}"/>
              </a:ext>
            </a:extLst>
          </p:cNvPr>
          <p:cNvPicPr>
            <a:picLocks noChangeAspect="1"/>
          </p:cNvPicPr>
          <p:nvPr/>
        </p:nvPicPr>
        <p:blipFill>
          <a:blip r:embed="rId3"/>
          <a:stretch>
            <a:fillRect/>
          </a:stretch>
        </p:blipFill>
        <p:spPr>
          <a:xfrm>
            <a:off x="4063093" y="1755457"/>
            <a:ext cx="7629892" cy="4488589"/>
          </a:xfrm>
          <a:prstGeom prst="rect">
            <a:avLst/>
          </a:prstGeom>
        </p:spPr>
      </p:pic>
      <p:sp>
        <p:nvSpPr>
          <p:cNvPr id="4" name="TextBox 3">
            <a:extLst>
              <a:ext uri="{FF2B5EF4-FFF2-40B4-BE49-F238E27FC236}">
                <a16:creationId xmlns:a16="http://schemas.microsoft.com/office/drawing/2014/main" id="{DE11EA54-02DB-F9FB-1017-85F99272D5FB}"/>
              </a:ext>
            </a:extLst>
          </p:cNvPr>
          <p:cNvSpPr txBox="1"/>
          <p:nvPr/>
        </p:nvSpPr>
        <p:spPr>
          <a:xfrm>
            <a:off x="278674" y="2185851"/>
            <a:ext cx="3190938" cy="1477328"/>
          </a:xfrm>
          <a:prstGeom prst="rect">
            <a:avLst/>
          </a:prstGeom>
          <a:noFill/>
        </p:spPr>
        <p:txBody>
          <a:bodyPr wrap="none" rtlCol="0">
            <a:spAutoFit/>
          </a:bodyPr>
          <a:lstStyle/>
          <a:p>
            <a:r>
              <a:rPr lang="en-US" b="1" dirty="0"/>
              <a:t>CCAFS SLC-40 </a:t>
            </a:r>
          </a:p>
          <a:p>
            <a:r>
              <a:rPr lang="en-US" dirty="0"/>
              <a:t>• .88 km from nearest coastline </a:t>
            </a:r>
          </a:p>
          <a:p>
            <a:r>
              <a:rPr lang="en-US" dirty="0"/>
              <a:t>• .59 km from nearest railway </a:t>
            </a:r>
          </a:p>
          <a:p>
            <a:r>
              <a:rPr lang="en-US" dirty="0"/>
              <a:t>• 23.21 km from nearest city </a:t>
            </a:r>
          </a:p>
          <a:p>
            <a:r>
              <a:rPr lang="en-US" dirty="0"/>
              <a:t>• .59 km from nearest highway </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all sites</a:t>
            </a:r>
          </a:p>
        </p:txBody>
      </p:sp>
      <p:pic>
        <p:nvPicPr>
          <p:cNvPr id="2" name="Picture 1">
            <a:extLst>
              <a:ext uri="{FF2B5EF4-FFF2-40B4-BE49-F238E27FC236}">
                <a16:creationId xmlns:a16="http://schemas.microsoft.com/office/drawing/2014/main" id="{586D508D-D490-7136-A840-C847A7B47E4E}"/>
              </a:ext>
            </a:extLst>
          </p:cNvPr>
          <p:cNvPicPr>
            <a:picLocks noChangeAspect="1"/>
          </p:cNvPicPr>
          <p:nvPr/>
        </p:nvPicPr>
        <p:blipFill>
          <a:blip r:embed="rId3"/>
          <a:stretch>
            <a:fillRect/>
          </a:stretch>
        </p:blipFill>
        <p:spPr>
          <a:xfrm>
            <a:off x="4342095" y="1874056"/>
            <a:ext cx="7409249" cy="4143330"/>
          </a:xfrm>
          <a:prstGeom prst="rect">
            <a:avLst/>
          </a:prstGeom>
        </p:spPr>
      </p:pic>
      <p:sp>
        <p:nvSpPr>
          <p:cNvPr id="4" name="TextBox 3">
            <a:extLst>
              <a:ext uri="{FF2B5EF4-FFF2-40B4-BE49-F238E27FC236}">
                <a16:creationId xmlns:a16="http://schemas.microsoft.com/office/drawing/2014/main" id="{E8B36AB1-87E9-EFD4-BADE-F625E3138035}"/>
              </a:ext>
            </a:extLst>
          </p:cNvPr>
          <p:cNvSpPr txBox="1"/>
          <p:nvPr/>
        </p:nvSpPr>
        <p:spPr>
          <a:xfrm>
            <a:off x="400594" y="2194560"/>
            <a:ext cx="3492137" cy="923330"/>
          </a:xfrm>
          <a:prstGeom prst="rect">
            <a:avLst/>
          </a:prstGeom>
          <a:noFill/>
        </p:spPr>
        <p:txBody>
          <a:bodyPr wrap="square" rtlCol="0">
            <a:spAutoFit/>
          </a:bodyPr>
          <a:lstStyle/>
          <a:p>
            <a:pPr marL="285750" indent="-285750">
              <a:buFont typeface="Arial" panose="020B0604020202020204" pitchFamily="34" charset="0"/>
              <a:buChar char="•"/>
            </a:pPr>
            <a:r>
              <a:rPr lang="en-US" dirty="0"/>
              <a:t>KSC LC-39A has the most successful launches.</a:t>
            </a:r>
          </a:p>
          <a:p>
            <a:pPr marL="285750" indent="-285750">
              <a:buFont typeface="Arial" panose="020B0604020202020204" pitchFamily="34" charset="0"/>
              <a:buChar char="•"/>
            </a:pPr>
            <a:r>
              <a:rPr lang="en-US" dirty="0"/>
              <a:t>CCAFS SLC-40 has the worst.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93791"/>
            <a:ext cx="10292777" cy="51377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mn-lt"/>
              </a:rPr>
              <a:t>SpaceX, a pioneering force in the space sector, aims to democratize space travel by making it more affordable. Their achievements range from delivering spacecraft to the International Space Station to launching a satellite network for global internet coverage and conducting manned space missions. A key factor enabling their cost-effectiveness is their innovative reuse of the first stage of the Falcon 9 rocket, which significantly reduces launch expenses to $62 million per launch. In contrast, other providers, lacking this reuse capability, incur costs of up to $165 million per launch. By predicting the first stage's successful landing, we can determine the launch price.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mn-lt"/>
              </a:rPr>
              <a:t>Leveraging public data and machine learning models, we can forecast whether SpaceX or its competitors can achieve first-stage reuse. Key areas of exploration include the impact of payload mass, launch site, number of flights, and orbits on landing success, the trend of successful landings over time, and identifying the most accurate predictive model for successful landing through binary classification analysis.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rate</a:t>
            </a:r>
          </a:p>
        </p:txBody>
      </p:sp>
      <p:pic>
        <p:nvPicPr>
          <p:cNvPr id="2" name="Picture 1">
            <a:extLst>
              <a:ext uri="{FF2B5EF4-FFF2-40B4-BE49-F238E27FC236}">
                <a16:creationId xmlns:a16="http://schemas.microsoft.com/office/drawing/2014/main" id="{6BCCEFE1-ED93-17F0-F959-C0E228D981D8}"/>
              </a:ext>
            </a:extLst>
          </p:cNvPr>
          <p:cNvPicPr>
            <a:picLocks noChangeAspect="1"/>
          </p:cNvPicPr>
          <p:nvPr/>
        </p:nvPicPr>
        <p:blipFill>
          <a:blip r:embed="rId3"/>
          <a:stretch>
            <a:fillRect/>
          </a:stretch>
        </p:blipFill>
        <p:spPr>
          <a:xfrm>
            <a:off x="4811871" y="1936468"/>
            <a:ext cx="7027046" cy="4197631"/>
          </a:xfrm>
          <a:prstGeom prst="rect">
            <a:avLst/>
          </a:prstGeom>
        </p:spPr>
      </p:pic>
      <p:sp>
        <p:nvSpPr>
          <p:cNvPr id="4" name="TextBox 3">
            <a:extLst>
              <a:ext uri="{FF2B5EF4-FFF2-40B4-BE49-F238E27FC236}">
                <a16:creationId xmlns:a16="http://schemas.microsoft.com/office/drawing/2014/main" id="{65972E40-EDF2-5C68-897B-C94CAF10FDB0}"/>
              </a:ext>
            </a:extLst>
          </p:cNvPr>
          <p:cNvSpPr txBox="1"/>
          <p:nvPr/>
        </p:nvSpPr>
        <p:spPr>
          <a:xfrm>
            <a:off x="661851" y="2177143"/>
            <a:ext cx="2664823" cy="923330"/>
          </a:xfrm>
          <a:prstGeom prst="rect">
            <a:avLst/>
          </a:prstGeom>
          <a:noFill/>
        </p:spPr>
        <p:txBody>
          <a:bodyPr wrap="square" rtlCol="0">
            <a:spAutoFit/>
          </a:bodyPr>
          <a:lstStyle/>
          <a:p>
            <a:r>
              <a:rPr lang="en-US" dirty="0"/>
              <a:t>KSC LC-39A has the highest success rate with 76.9%.</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a:t>
            </a:r>
          </a:p>
        </p:txBody>
      </p:sp>
      <p:pic>
        <p:nvPicPr>
          <p:cNvPr id="2" name="Picture 1">
            <a:extLst>
              <a:ext uri="{FF2B5EF4-FFF2-40B4-BE49-F238E27FC236}">
                <a16:creationId xmlns:a16="http://schemas.microsoft.com/office/drawing/2014/main" id="{05A4EB83-3144-77BB-8464-1657EB385B86}"/>
              </a:ext>
            </a:extLst>
          </p:cNvPr>
          <p:cNvPicPr>
            <a:picLocks noChangeAspect="1"/>
          </p:cNvPicPr>
          <p:nvPr/>
        </p:nvPicPr>
        <p:blipFill>
          <a:blip r:embed="rId3"/>
          <a:stretch>
            <a:fillRect/>
          </a:stretch>
        </p:blipFill>
        <p:spPr>
          <a:xfrm>
            <a:off x="3852224" y="1612469"/>
            <a:ext cx="8026192" cy="4558638"/>
          </a:xfrm>
          <a:prstGeom prst="rect">
            <a:avLst/>
          </a:prstGeom>
        </p:spPr>
      </p:pic>
      <p:sp>
        <p:nvSpPr>
          <p:cNvPr id="4" name="TextBox 3">
            <a:extLst>
              <a:ext uri="{FF2B5EF4-FFF2-40B4-BE49-F238E27FC236}">
                <a16:creationId xmlns:a16="http://schemas.microsoft.com/office/drawing/2014/main" id="{6B002B6D-1392-08BA-FF3D-19893D7E74B0}"/>
              </a:ext>
            </a:extLst>
          </p:cNvPr>
          <p:cNvSpPr txBox="1"/>
          <p:nvPr/>
        </p:nvSpPr>
        <p:spPr>
          <a:xfrm>
            <a:off x="496389" y="2246811"/>
            <a:ext cx="2812868" cy="923330"/>
          </a:xfrm>
          <a:prstGeom prst="rect">
            <a:avLst/>
          </a:prstGeom>
          <a:noFill/>
        </p:spPr>
        <p:txBody>
          <a:bodyPr wrap="square" rtlCol="0">
            <a:spAutoFit/>
          </a:bodyPr>
          <a:lstStyle/>
          <a:p>
            <a:r>
              <a:rPr lang="en-US" dirty="0"/>
              <a:t>1 is indicating the successful launch and 0 is indicating an unsuccessful launch</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6D33EFE0-6295-D04E-7342-78FEAB74EA9A}"/>
              </a:ext>
            </a:extLst>
          </p:cNvPr>
          <p:cNvPicPr>
            <a:picLocks noChangeAspect="1"/>
          </p:cNvPicPr>
          <p:nvPr/>
        </p:nvPicPr>
        <p:blipFill>
          <a:blip r:embed="rId3"/>
          <a:stretch>
            <a:fillRect/>
          </a:stretch>
        </p:blipFill>
        <p:spPr>
          <a:xfrm>
            <a:off x="533944" y="1464264"/>
            <a:ext cx="11315700" cy="2867025"/>
          </a:xfrm>
          <a:prstGeom prst="rect">
            <a:avLst/>
          </a:prstGeom>
        </p:spPr>
      </p:pic>
      <p:sp>
        <p:nvSpPr>
          <p:cNvPr id="3" name="TextBox 2">
            <a:extLst>
              <a:ext uri="{FF2B5EF4-FFF2-40B4-BE49-F238E27FC236}">
                <a16:creationId xmlns:a16="http://schemas.microsoft.com/office/drawing/2014/main" id="{0337C7ED-13E8-C0DB-E250-1420975B1F1F}"/>
              </a:ext>
            </a:extLst>
          </p:cNvPr>
          <p:cNvSpPr txBox="1"/>
          <p:nvPr/>
        </p:nvSpPr>
        <p:spPr>
          <a:xfrm>
            <a:off x="635726" y="4833257"/>
            <a:ext cx="10288073" cy="369332"/>
          </a:xfrm>
          <a:prstGeom prst="rect">
            <a:avLst/>
          </a:prstGeom>
          <a:noFill/>
        </p:spPr>
        <p:txBody>
          <a:bodyPr wrap="none" rtlCol="0">
            <a:spAutoFit/>
          </a:bodyPr>
          <a:lstStyle/>
          <a:p>
            <a:r>
              <a:rPr lang="en-US" dirty="0"/>
              <a:t>All model's performance is about the same, but </a:t>
            </a:r>
            <a:r>
              <a:rPr lang="en-US" b="1" dirty="0"/>
              <a:t>the Decision tree model </a:t>
            </a:r>
            <a:r>
              <a:rPr lang="en-US" dirty="0"/>
              <a:t>has the slightly better performance</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3E40E374-0D90-D03C-B427-B89F63E9A960}"/>
              </a:ext>
            </a:extLst>
          </p:cNvPr>
          <p:cNvPicPr>
            <a:picLocks noChangeAspect="1"/>
          </p:cNvPicPr>
          <p:nvPr/>
        </p:nvPicPr>
        <p:blipFill>
          <a:blip r:embed="rId3"/>
          <a:stretch>
            <a:fillRect/>
          </a:stretch>
        </p:blipFill>
        <p:spPr>
          <a:xfrm>
            <a:off x="5724924" y="1783182"/>
            <a:ext cx="5560687" cy="4338185"/>
          </a:xfrm>
          <a:prstGeom prst="rect">
            <a:avLst/>
          </a:prstGeom>
        </p:spPr>
      </p:pic>
      <p:sp>
        <p:nvSpPr>
          <p:cNvPr id="3" name="TextBox 2">
            <a:extLst>
              <a:ext uri="{FF2B5EF4-FFF2-40B4-BE49-F238E27FC236}">
                <a16:creationId xmlns:a16="http://schemas.microsoft.com/office/drawing/2014/main" id="{9D47EF1C-AB7F-71D0-FF19-AAD75FDBF1FC}"/>
              </a:ext>
            </a:extLst>
          </p:cNvPr>
          <p:cNvSpPr txBox="1"/>
          <p:nvPr/>
        </p:nvSpPr>
        <p:spPr>
          <a:xfrm>
            <a:off x="770011" y="1783182"/>
            <a:ext cx="469897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 Confusion Matrix Outputs:</a:t>
            </a:r>
          </a:p>
          <a:p>
            <a:r>
              <a:rPr lang="en-US" dirty="0"/>
              <a:t>	- 12 True positive</a:t>
            </a:r>
          </a:p>
          <a:p>
            <a:r>
              <a:rPr lang="en-US" dirty="0"/>
              <a:t>	- 3 True negative</a:t>
            </a:r>
          </a:p>
          <a:p>
            <a:r>
              <a:rPr lang="en-US" dirty="0"/>
              <a:t>	- 3 False positive</a:t>
            </a:r>
          </a:p>
          <a:p>
            <a:r>
              <a:rPr lang="en-US" dirty="0"/>
              <a:t>	- 0 False Negative</a:t>
            </a:r>
          </a:p>
          <a:p>
            <a:pPr marL="285750" indent="-285750">
              <a:buFont typeface="Arial" panose="020B0604020202020204" pitchFamily="34" charset="0"/>
              <a:buChar char="•"/>
            </a:pPr>
            <a:r>
              <a:rPr lang="en-US" dirty="0"/>
              <a:t> Precision = TP / (TP + FP) = </a:t>
            </a:r>
            <a:r>
              <a:rPr lang="en-US" b="1" dirty="0"/>
              <a:t>0.80</a:t>
            </a:r>
          </a:p>
          <a:p>
            <a:pPr marL="285750" indent="-285750">
              <a:buFont typeface="Arial" panose="020B0604020202020204" pitchFamily="34" charset="0"/>
              <a:buChar char="•"/>
            </a:pPr>
            <a:r>
              <a:rPr lang="en-US" dirty="0"/>
              <a:t>Recall = TP / (TP + FN) = </a:t>
            </a:r>
            <a:r>
              <a:rPr lang="en-US" b="1" dirty="0"/>
              <a:t>1.0</a:t>
            </a:r>
          </a:p>
          <a:p>
            <a:pPr marL="285750" indent="-285750">
              <a:buFont typeface="Arial" panose="020B0604020202020204" pitchFamily="34" charset="0"/>
              <a:buChar char="•"/>
            </a:pPr>
            <a:r>
              <a:rPr lang="en-US" dirty="0"/>
              <a:t>F1 Score = 2 * (Precision * Recall) / (Precision + Recall)= </a:t>
            </a:r>
            <a:r>
              <a:rPr lang="en-US" b="1" dirty="0"/>
              <a:t>0.89</a:t>
            </a:r>
          </a:p>
          <a:p>
            <a:pPr marL="285750" indent="-285750">
              <a:buFont typeface="Arial" panose="020B0604020202020204" pitchFamily="34" charset="0"/>
              <a:buChar char="•"/>
            </a:pPr>
            <a:r>
              <a:rPr lang="en-US" dirty="0"/>
              <a:t>Accuracy = (TP + TN) / (TP + TN + FP + FN) = </a:t>
            </a:r>
            <a:r>
              <a:rPr lang="en-US" b="1" dirty="0"/>
              <a:t>0.833</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68329"/>
            <a:ext cx="10141829" cy="3286847"/>
          </a:xfrm>
          <a:prstGeom prst="rect">
            <a:avLst/>
          </a:prstGeom>
        </p:spPr>
        <p:txBody>
          <a:bodyPr>
            <a:noAutofit/>
          </a:bodyPr>
          <a:lstStyle/>
          <a:p>
            <a:pPr>
              <a:lnSpc>
                <a:spcPct val="100000"/>
              </a:lnSpc>
              <a:spcBef>
                <a:spcPts val="1400"/>
              </a:spcBef>
            </a:pPr>
            <a:r>
              <a:rPr lang="en-US" sz="2000" dirty="0"/>
              <a:t>The models performed similarly on the test set with the decision tree model slightly outperforming </a:t>
            </a:r>
          </a:p>
          <a:p>
            <a:pPr>
              <a:lnSpc>
                <a:spcPct val="100000"/>
              </a:lnSpc>
              <a:spcBef>
                <a:spcPts val="1400"/>
              </a:spcBef>
            </a:pPr>
            <a:r>
              <a:rPr lang="en-US" sz="2000" dirty="0"/>
              <a:t>Launch Success increases over time </a:t>
            </a:r>
          </a:p>
          <a:p>
            <a:pPr>
              <a:lnSpc>
                <a:spcPct val="100000"/>
              </a:lnSpc>
              <a:spcBef>
                <a:spcPts val="1400"/>
              </a:spcBef>
            </a:pPr>
            <a:r>
              <a:rPr lang="en-US" sz="2000" dirty="0"/>
              <a:t>KSC LC-39A has the highest success rate among launch sites. </a:t>
            </a:r>
          </a:p>
          <a:p>
            <a:pPr>
              <a:lnSpc>
                <a:spcPct val="100000"/>
              </a:lnSpc>
              <a:spcBef>
                <a:spcPts val="1400"/>
              </a:spcBef>
            </a:pPr>
            <a:r>
              <a:rPr lang="en-US" sz="2000" dirty="0"/>
              <a:t>Orbits ES-L1, GEO, HEO, and SSO have a 100% success rate </a:t>
            </a:r>
          </a:p>
          <a:p>
            <a:pPr>
              <a:lnSpc>
                <a:spcPct val="100000"/>
              </a:lnSpc>
              <a:spcBef>
                <a:spcPts val="1400"/>
              </a:spcBef>
            </a:pPr>
            <a:r>
              <a:rPr lang="en-US" sz="2000" dirty="0"/>
              <a:t>Across all launch sites, the higher the payload mass (kg), the higher the success rate</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4294967295"/>
          </p:nvPr>
        </p:nvSpPr>
        <p:spPr>
          <a:xfrm>
            <a:off x="9448800" y="6356350"/>
            <a:ext cx="2743200" cy="365125"/>
          </a:xfrm>
          <a:prstGeom prst="rect">
            <a:avLst/>
          </a:prstGeo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043592" y="1389220"/>
            <a:ext cx="10104817" cy="380979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000" dirty="0">
                <a:solidFill>
                  <a:schemeClr val="tx1"/>
                </a:solidFill>
                <a:latin typeface="Abadi"/>
              </a:rPr>
              <a:t>Collect data from SpaceX API and Wikipedia </a:t>
            </a:r>
          </a:p>
          <a:p>
            <a:pPr>
              <a:lnSpc>
                <a:spcPct val="120000"/>
              </a:lnSpc>
              <a:spcBef>
                <a:spcPts val="1400"/>
              </a:spcBef>
            </a:pPr>
            <a:r>
              <a:rPr lang="en-US" sz="6000" dirty="0">
                <a:solidFill>
                  <a:schemeClr val="tx1"/>
                </a:solidFill>
                <a:latin typeface="Abadi"/>
              </a:rPr>
              <a:t>Filtering the data, handling the missing value and applying one hot encoding</a:t>
            </a:r>
          </a:p>
          <a:p>
            <a:pPr>
              <a:lnSpc>
                <a:spcPct val="120000"/>
              </a:lnSpc>
              <a:spcBef>
                <a:spcPts val="1400"/>
              </a:spcBef>
            </a:pPr>
            <a:r>
              <a:rPr lang="en-US" sz="6000" dirty="0">
                <a:solidFill>
                  <a:schemeClr val="tx1"/>
                </a:solidFill>
                <a:latin typeface="Abadi"/>
              </a:rPr>
              <a:t>Perform exploratory data analysis (EDA) using visualization and SQL</a:t>
            </a:r>
          </a:p>
          <a:p>
            <a:pPr>
              <a:lnSpc>
                <a:spcPct val="120000"/>
              </a:lnSpc>
              <a:spcBef>
                <a:spcPts val="1400"/>
              </a:spcBef>
            </a:pPr>
            <a:r>
              <a:rPr lang="en-US" sz="6000" dirty="0">
                <a:solidFill>
                  <a:schemeClr val="tx1"/>
                </a:solidFill>
                <a:latin typeface="Abadi"/>
              </a:rPr>
              <a:t>Visualize using Folium and </a:t>
            </a:r>
            <a:r>
              <a:rPr lang="en-US" sz="6000" dirty="0" err="1">
                <a:solidFill>
                  <a:schemeClr val="tx1"/>
                </a:solidFill>
                <a:latin typeface="Abadi"/>
              </a:rPr>
              <a:t>Plotly</a:t>
            </a:r>
            <a:r>
              <a:rPr lang="en-US" sz="6000" dirty="0">
                <a:solidFill>
                  <a:schemeClr val="tx1"/>
                </a:solidFill>
                <a:latin typeface="Abadi"/>
              </a:rPr>
              <a:t> Dash</a:t>
            </a:r>
          </a:p>
          <a:p>
            <a:pPr>
              <a:lnSpc>
                <a:spcPct val="120000"/>
              </a:lnSpc>
              <a:spcBef>
                <a:spcPts val="1400"/>
              </a:spcBef>
            </a:pPr>
            <a:r>
              <a:rPr lang="en-US" sz="6000" dirty="0">
                <a:solidFill>
                  <a:schemeClr val="tx1"/>
                </a:solidFill>
                <a:latin typeface="Abadi"/>
              </a:rPr>
              <a:t>Build classification models to predict the outcomes and choose the best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a:lstStyle/>
          <a:p>
            <a:pPr>
              <a:lnSpc>
                <a:spcPct val="100000"/>
              </a:lnSpc>
              <a:spcBef>
                <a:spcPts val="1400"/>
              </a:spcBef>
            </a:pPr>
            <a:r>
              <a:rPr lang="en-US" sz="2400" dirty="0"/>
              <a:t>Collect data using SpaceX REST API and web scraping techniques.</a:t>
            </a:r>
          </a:p>
          <a:p>
            <a:pPr>
              <a:lnSpc>
                <a:spcPct val="100000"/>
              </a:lnSpc>
              <a:spcBef>
                <a:spcPts val="1400"/>
              </a:spcBef>
            </a:pPr>
            <a:r>
              <a:rPr lang="en-US" sz="2400" dirty="0"/>
              <a:t>Wrangle data by filtering the, handling missing values and applying one hot encoding to prepare the data. </a:t>
            </a:r>
          </a:p>
          <a:p>
            <a:pPr>
              <a:lnSpc>
                <a:spcPct val="100000"/>
              </a:lnSpc>
              <a:spcBef>
                <a:spcPts val="1400"/>
              </a:spcBef>
            </a:pPr>
            <a:r>
              <a:rPr lang="en-US" sz="2400" dirty="0"/>
              <a:t>Explore data via EDA with SQL and data visualization techniques. </a:t>
            </a:r>
          </a:p>
          <a:p>
            <a:pPr>
              <a:lnSpc>
                <a:spcPct val="100000"/>
              </a:lnSpc>
              <a:spcBef>
                <a:spcPts val="1400"/>
              </a:spcBef>
            </a:pPr>
            <a:r>
              <a:rPr lang="en-US" sz="2400" dirty="0"/>
              <a:t>Visualize the data using Folium and </a:t>
            </a:r>
            <a:r>
              <a:rPr lang="en-US" sz="2400" dirty="0" err="1"/>
              <a:t>Plotly</a:t>
            </a:r>
            <a:r>
              <a:rPr lang="en-US" sz="2400" dirty="0"/>
              <a:t> Dash. </a:t>
            </a:r>
          </a:p>
          <a:p>
            <a:pPr>
              <a:lnSpc>
                <a:spcPct val="100000"/>
              </a:lnSpc>
              <a:spcBef>
                <a:spcPts val="1400"/>
              </a:spcBef>
            </a:pPr>
            <a:r>
              <a:rPr lang="en-US" sz="2400" dirty="0"/>
              <a:t>Build Models to predict landing outcomes using machine learning models.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7256"/>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and parse the SpaceX launch data using the GET request</a:t>
            </a:r>
          </a:p>
          <a:p>
            <a:pPr>
              <a:lnSpc>
                <a:spcPct val="100000"/>
              </a:lnSpc>
              <a:spcBef>
                <a:spcPts val="1400"/>
              </a:spcBef>
            </a:pPr>
            <a:r>
              <a:rPr lang="en-US" sz="2200" dirty="0">
                <a:solidFill>
                  <a:schemeClr val="accent3">
                    <a:lumMod val="25000"/>
                  </a:schemeClr>
                </a:solidFill>
                <a:latin typeface="Abadi" panose="020B0604020104020204" pitchFamily="34" charset="0"/>
              </a:rPr>
              <a:t>Filter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only include Falcon 9 launches</a:t>
            </a:r>
          </a:p>
          <a:p>
            <a:pPr>
              <a:lnSpc>
                <a:spcPct val="100000"/>
              </a:lnSpc>
              <a:spcBef>
                <a:spcPts val="1400"/>
              </a:spcBef>
            </a:pPr>
            <a:r>
              <a:rPr lang="en-US" sz="2200" dirty="0">
                <a:solidFill>
                  <a:schemeClr val="accent3">
                    <a:lumMod val="25000"/>
                  </a:schemeClr>
                </a:solidFill>
                <a:latin typeface="Abadi" panose="020B0604020104020204" pitchFamily="34" charset="0"/>
              </a:rPr>
              <a:t>Replace missing values with the mean value of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t>https://github.com/gulib/Coursera-Capstone-Project/blob/main/spacex-data-collection-api.ipynb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8B8EA2AB-5BAD-535B-9D98-50BC3D31FE81}"/>
              </a:ext>
            </a:extLst>
          </p:cNvPr>
          <p:cNvSpPr/>
          <p:nvPr/>
        </p:nvSpPr>
        <p:spPr>
          <a:xfrm>
            <a:off x="8174180" y="1681020"/>
            <a:ext cx="2272146" cy="97905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Request and parse SpaceX data</a:t>
            </a:r>
          </a:p>
        </p:txBody>
      </p:sp>
      <p:sp>
        <p:nvSpPr>
          <p:cNvPr id="8" name="Rectangle: Rounded Corners 7">
            <a:extLst>
              <a:ext uri="{FF2B5EF4-FFF2-40B4-BE49-F238E27FC236}">
                <a16:creationId xmlns:a16="http://schemas.microsoft.com/office/drawing/2014/main" id="{E78E4920-1294-9B1C-5C39-85C79571C945}"/>
              </a:ext>
            </a:extLst>
          </p:cNvPr>
          <p:cNvSpPr/>
          <p:nvPr/>
        </p:nvSpPr>
        <p:spPr>
          <a:xfrm>
            <a:off x="8174180" y="3170384"/>
            <a:ext cx="2272146" cy="97905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Filter the </a:t>
            </a:r>
            <a:r>
              <a:rPr lang="en-US" dirty="0" err="1">
                <a:ln w="0"/>
                <a:solidFill>
                  <a:schemeClr val="tx1"/>
                </a:solidFill>
                <a:effectLst>
                  <a:outerShdw blurRad="38100" dist="19050" dir="2700000" algn="tl" rotWithShape="0">
                    <a:schemeClr val="dk1">
                      <a:alpha val="40000"/>
                    </a:schemeClr>
                  </a:outerShdw>
                </a:effectLst>
              </a:rPr>
              <a:t>dataframe</a:t>
            </a:r>
            <a:endParaRPr lang="en-US"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a:extLst>
              <a:ext uri="{FF2B5EF4-FFF2-40B4-BE49-F238E27FC236}">
                <a16:creationId xmlns:a16="http://schemas.microsoft.com/office/drawing/2014/main" id="{31A70426-F43C-EA47-D9DA-596718E0679A}"/>
              </a:ext>
            </a:extLst>
          </p:cNvPr>
          <p:cNvSpPr/>
          <p:nvPr/>
        </p:nvSpPr>
        <p:spPr>
          <a:xfrm>
            <a:off x="8174180" y="4659748"/>
            <a:ext cx="2272146" cy="97905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Deal with missing values</a:t>
            </a:r>
            <a:endParaRPr lang="en-US" dirty="0"/>
          </a:p>
        </p:txBody>
      </p:sp>
      <p:sp>
        <p:nvSpPr>
          <p:cNvPr id="10" name="Arrow: Down 9">
            <a:extLst>
              <a:ext uri="{FF2B5EF4-FFF2-40B4-BE49-F238E27FC236}">
                <a16:creationId xmlns:a16="http://schemas.microsoft.com/office/drawing/2014/main" id="{38AB19A4-1142-B20F-09CB-8A1DE473EB5B}"/>
              </a:ext>
            </a:extLst>
          </p:cNvPr>
          <p:cNvSpPr/>
          <p:nvPr/>
        </p:nvSpPr>
        <p:spPr>
          <a:xfrm>
            <a:off x="9139380" y="2660074"/>
            <a:ext cx="341745" cy="510309"/>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92453C86-77B7-9F24-713D-6F5CA44FA477}"/>
              </a:ext>
            </a:extLst>
          </p:cNvPr>
          <p:cNvSpPr/>
          <p:nvPr/>
        </p:nvSpPr>
        <p:spPr>
          <a:xfrm>
            <a:off x="9139380" y="4142514"/>
            <a:ext cx="341745" cy="510309"/>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88570" y="1792288"/>
            <a:ext cx="6592389"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data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Create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object from HTML response.</a:t>
            </a:r>
          </a:p>
          <a:p>
            <a:pPr>
              <a:lnSpc>
                <a:spcPct val="100000"/>
              </a:lnSpc>
              <a:spcBef>
                <a:spcPts val="1400"/>
              </a:spcBef>
            </a:pPr>
            <a:r>
              <a:rPr lang="en-US" sz="2200" dirty="0">
                <a:solidFill>
                  <a:schemeClr val="accent3">
                    <a:lumMod val="25000"/>
                  </a:schemeClr>
                </a:solidFill>
                <a:latin typeface="Abadi" panose="020B0604020104020204" pitchFamily="34" charset="0"/>
              </a:rPr>
              <a:t>Collect data from HTML tables</a:t>
            </a:r>
          </a:p>
          <a:p>
            <a:pPr>
              <a:lnSpc>
                <a:spcPct val="100000"/>
              </a:lnSpc>
              <a:spcBef>
                <a:spcPts val="1400"/>
              </a:spcBef>
            </a:pPr>
            <a:r>
              <a:rPr lang="en-US" sz="2200" dirty="0">
                <a:solidFill>
                  <a:schemeClr val="accent3">
                    <a:lumMod val="25000"/>
                  </a:schemeClr>
                </a:solidFill>
                <a:latin typeface="Abadi" panose="020B0604020104020204" pitchFamily="34" charset="0"/>
              </a:rPr>
              <a:t>Create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the data</a:t>
            </a:r>
          </a:p>
          <a:p>
            <a:pPr>
              <a:lnSpc>
                <a:spcPct val="100000"/>
              </a:lnSpc>
              <a:spcBef>
                <a:spcPts val="1400"/>
              </a:spcBef>
            </a:pPr>
            <a:r>
              <a:rPr lang="en-US" sz="2200" dirty="0">
                <a:solidFill>
                  <a:schemeClr val="accent3">
                    <a:lumMod val="25000"/>
                  </a:schemeClr>
                </a:solidFill>
                <a:latin typeface="Abadi" panose="020B0604020104020204" pitchFamily="34" charset="0"/>
              </a:rPr>
              <a:t>Export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CSV file</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solidFill>
                  <a:schemeClr val="accent3">
                    <a:lumMod val="25000"/>
                  </a:schemeClr>
                </a:solidFill>
              </a:rPr>
              <a:t>https://github.com/gulib/Coursera-Capstone-Project/blob/main/Space%20X%20Landing%20Prediction.ipynb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C2BA404C-E706-C3C6-B69D-A3F85277AEB5}"/>
              </a:ext>
            </a:extLst>
          </p:cNvPr>
          <p:cNvSpPr/>
          <p:nvPr/>
        </p:nvSpPr>
        <p:spPr>
          <a:xfrm>
            <a:off x="8174180" y="1856517"/>
            <a:ext cx="2355275" cy="69271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Request data from Wikipedia</a:t>
            </a:r>
          </a:p>
        </p:txBody>
      </p:sp>
      <p:sp>
        <p:nvSpPr>
          <p:cNvPr id="7" name="Rectangle: Rounded Corners 6">
            <a:extLst>
              <a:ext uri="{FF2B5EF4-FFF2-40B4-BE49-F238E27FC236}">
                <a16:creationId xmlns:a16="http://schemas.microsoft.com/office/drawing/2014/main" id="{0FA129DA-B8E0-17BB-C47F-86DDBBB611C5}"/>
              </a:ext>
            </a:extLst>
          </p:cNvPr>
          <p:cNvSpPr/>
          <p:nvPr/>
        </p:nvSpPr>
        <p:spPr>
          <a:xfrm>
            <a:off x="8164944" y="2939484"/>
            <a:ext cx="2355275" cy="69271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Create </a:t>
            </a:r>
            <a:r>
              <a:rPr lang="en-US" dirty="0" err="1">
                <a:ln w="0"/>
                <a:solidFill>
                  <a:schemeClr val="tx1"/>
                </a:solidFill>
                <a:effectLst>
                  <a:outerShdw blurRad="38100" dist="19050" dir="2700000" algn="tl" rotWithShape="0">
                    <a:schemeClr val="dk1">
                      <a:alpha val="40000"/>
                    </a:schemeClr>
                  </a:outerShdw>
                </a:effectLst>
              </a:rPr>
              <a:t>BeautifulSoup</a:t>
            </a:r>
            <a:r>
              <a:rPr lang="en-US" dirty="0">
                <a:ln w="0"/>
                <a:solidFill>
                  <a:schemeClr val="tx1"/>
                </a:solidFill>
                <a:effectLst>
                  <a:outerShdw blurRad="38100" dist="19050" dir="2700000" algn="tl" rotWithShape="0">
                    <a:schemeClr val="dk1">
                      <a:alpha val="40000"/>
                    </a:schemeClr>
                  </a:outerShdw>
                </a:effectLst>
              </a:rPr>
              <a:t> object from HTML</a:t>
            </a:r>
          </a:p>
        </p:txBody>
      </p:sp>
      <p:sp>
        <p:nvSpPr>
          <p:cNvPr id="8" name="Rectangle: Rounded Corners 7">
            <a:extLst>
              <a:ext uri="{FF2B5EF4-FFF2-40B4-BE49-F238E27FC236}">
                <a16:creationId xmlns:a16="http://schemas.microsoft.com/office/drawing/2014/main" id="{B4DDBEEC-26D9-3F7C-011F-68B984A4E728}"/>
              </a:ext>
            </a:extLst>
          </p:cNvPr>
          <p:cNvSpPr/>
          <p:nvPr/>
        </p:nvSpPr>
        <p:spPr>
          <a:xfrm>
            <a:off x="8174180" y="4003979"/>
            <a:ext cx="2355275" cy="69271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Create </a:t>
            </a:r>
            <a:r>
              <a:rPr lang="en-US" dirty="0" err="1">
                <a:ln w="0"/>
                <a:solidFill>
                  <a:schemeClr val="tx1"/>
                </a:solidFill>
                <a:effectLst>
                  <a:outerShdw blurRad="38100" dist="19050" dir="2700000" algn="tl" rotWithShape="0">
                    <a:schemeClr val="dk1">
                      <a:alpha val="40000"/>
                    </a:schemeClr>
                  </a:outerShdw>
                </a:effectLst>
              </a:rPr>
              <a:t>dataframe</a:t>
            </a:r>
            <a:r>
              <a:rPr lang="en-US" dirty="0">
                <a:ln w="0"/>
                <a:solidFill>
                  <a:schemeClr val="tx1"/>
                </a:solidFill>
                <a:effectLst>
                  <a:outerShdw blurRad="38100" dist="19050" dir="2700000" algn="tl" rotWithShape="0">
                    <a:schemeClr val="dk1">
                      <a:alpha val="40000"/>
                    </a:schemeClr>
                  </a:outerShdw>
                </a:effectLst>
              </a:rPr>
              <a:t> from HTML</a:t>
            </a:r>
            <a:endParaRPr lang="en-US" dirty="0"/>
          </a:p>
        </p:txBody>
      </p:sp>
      <p:sp>
        <p:nvSpPr>
          <p:cNvPr id="9" name="Arrow: Down 8">
            <a:extLst>
              <a:ext uri="{FF2B5EF4-FFF2-40B4-BE49-F238E27FC236}">
                <a16:creationId xmlns:a16="http://schemas.microsoft.com/office/drawing/2014/main" id="{A2894D13-AB0F-9D82-8C09-7FA83BA44F9D}"/>
              </a:ext>
            </a:extLst>
          </p:cNvPr>
          <p:cNvSpPr/>
          <p:nvPr/>
        </p:nvSpPr>
        <p:spPr>
          <a:xfrm>
            <a:off x="9139381" y="2549248"/>
            <a:ext cx="354248" cy="361062"/>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97D9EC44-A8B7-E7E6-47CC-378D5917A276}"/>
              </a:ext>
            </a:extLst>
          </p:cNvPr>
          <p:cNvSpPr/>
          <p:nvPr/>
        </p:nvSpPr>
        <p:spPr>
          <a:xfrm>
            <a:off x="9139381" y="3625288"/>
            <a:ext cx="354248" cy="361062"/>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19F3E8A-3A03-8783-298F-11EE2E87D6B0}"/>
              </a:ext>
            </a:extLst>
          </p:cNvPr>
          <p:cNvSpPr/>
          <p:nvPr/>
        </p:nvSpPr>
        <p:spPr>
          <a:xfrm>
            <a:off x="8141856" y="5089242"/>
            <a:ext cx="2355275" cy="69271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Export </a:t>
            </a:r>
            <a:r>
              <a:rPr lang="en-US" dirty="0" err="1">
                <a:ln w="0"/>
                <a:solidFill>
                  <a:schemeClr val="tx1"/>
                </a:solidFill>
                <a:effectLst>
                  <a:outerShdw blurRad="38100" dist="19050" dir="2700000" algn="tl" rotWithShape="0">
                    <a:schemeClr val="dk1">
                      <a:alpha val="40000"/>
                    </a:schemeClr>
                  </a:outerShdw>
                </a:effectLst>
              </a:rPr>
              <a:t>dataframe</a:t>
            </a:r>
            <a:r>
              <a:rPr lang="en-US" dirty="0">
                <a:ln w="0"/>
                <a:solidFill>
                  <a:schemeClr val="tx1"/>
                </a:solidFill>
                <a:effectLst>
                  <a:outerShdw blurRad="38100" dist="19050" dir="2700000" algn="tl" rotWithShape="0">
                    <a:schemeClr val="dk1">
                      <a:alpha val="40000"/>
                    </a:schemeClr>
                  </a:outerShdw>
                </a:effectLst>
              </a:rPr>
              <a:t> to CSV</a:t>
            </a:r>
            <a:endParaRPr lang="en-US" dirty="0"/>
          </a:p>
        </p:txBody>
      </p:sp>
      <p:sp>
        <p:nvSpPr>
          <p:cNvPr id="13" name="Arrow: Down 12">
            <a:extLst>
              <a:ext uri="{FF2B5EF4-FFF2-40B4-BE49-F238E27FC236}">
                <a16:creationId xmlns:a16="http://schemas.microsoft.com/office/drawing/2014/main" id="{08ACF3A1-6EAC-36AC-7422-7191C7137128}"/>
              </a:ext>
            </a:extLst>
          </p:cNvPr>
          <p:cNvSpPr/>
          <p:nvPr/>
        </p:nvSpPr>
        <p:spPr>
          <a:xfrm>
            <a:off x="9139381" y="4696696"/>
            <a:ext cx="354248" cy="361062"/>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6196</TotalTime>
  <Words>1621</Words>
  <Application>Microsoft Office PowerPoint</Application>
  <PresentationFormat>Widescreen</PresentationFormat>
  <Paragraphs>210</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asad galib</cp:lastModifiedBy>
  <cp:revision>207</cp:revision>
  <dcterms:created xsi:type="dcterms:W3CDTF">2021-04-29T18:58:34Z</dcterms:created>
  <dcterms:modified xsi:type="dcterms:W3CDTF">2024-05-26T21:32:43Z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